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 id="2147483881" r:id="rId2"/>
  </p:sldMasterIdLst>
  <p:notesMasterIdLst>
    <p:notesMasterId r:id="rId89"/>
  </p:notesMasterIdLst>
  <p:handoutMasterIdLst>
    <p:handoutMasterId r:id="rId90"/>
  </p:handoutMasterIdLst>
  <p:sldIdLst>
    <p:sldId id="465" r:id="rId3"/>
    <p:sldId id="447" r:id="rId4"/>
    <p:sldId id="464" r:id="rId5"/>
    <p:sldId id="444" r:id="rId6"/>
    <p:sldId id="448" r:id="rId7"/>
    <p:sldId id="356" r:id="rId8"/>
    <p:sldId id="458" r:id="rId9"/>
    <p:sldId id="459" r:id="rId10"/>
    <p:sldId id="357" r:id="rId11"/>
    <p:sldId id="381" r:id="rId12"/>
    <p:sldId id="382" r:id="rId13"/>
    <p:sldId id="383" r:id="rId14"/>
    <p:sldId id="450" r:id="rId15"/>
    <p:sldId id="358" r:id="rId16"/>
    <p:sldId id="384" r:id="rId17"/>
    <p:sldId id="388" r:id="rId18"/>
    <p:sldId id="386" r:id="rId19"/>
    <p:sldId id="387" r:id="rId20"/>
    <p:sldId id="426" r:id="rId21"/>
    <p:sldId id="449" r:id="rId22"/>
    <p:sldId id="427" r:id="rId23"/>
    <p:sldId id="360" r:id="rId24"/>
    <p:sldId id="361" r:id="rId25"/>
    <p:sldId id="362" r:id="rId26"/>
    <p:sldId id="363" r:id="rId27"/>
    <p:sldId id="364" r:id="rId28"/>
    <p:sldId id="460" r:id="rId29"/>
    <p:sldId id="461" r:id="rId30"/>
    <p:sldId id="365" r:id="rId31"/>
    <p:sldId id="389" r:id="rId32"/>
    <p:sldId id="390" r:id="rId33"/>
    <p:sldId id="366" r:id="rId34"/>
    <p:sldId id="391" r:id="rId35"/>
    <p:sldId id="392" r:id="rId36"/>
    <p:sldId id="451" r:id="rId37"/>
    <p:sldId id="367" r:id="rId38"/>
    <p:sldId id="452" r:id="rId39"/>
    <p:sldId id="368" r:id="rId40"/>
    <p:sldId id="369" r:id="rId41"/>
    <p:sldId id="370" r:id="rId42"/>
    <p:sldId id="429" r:id="rId43"/>
    <p:sldId id="462" r:id="rId44"/>
    <p:sldId id="463" r:id="rId45"/>
    <p:sldId id="371" r:id="rId46"/>
    <p:sldId id="394" r:id="rId47"/>
    <p:sldId id="395" r:id="rId48"/>
    <p:sldId id="453" r:id="rId49"/>
    <p:sldId id="372" r:id="rId50"/>
    <p:sldId id="396" r:id="rId51"/>
    <p:sldId id="399" r:id="rId52"/>
    <p:sldId id="400" r:id="rId53"/>
    <p:sldId id="397" r:id="rId54"/>
    <p:sldId id="430" r:id="rId55"/>
    <p:sldId id="398" r:id="rId56"/>
    <p:sldId id="454" r:id="rId57"/>
    <p:sldId id="373" r:id="rId58"/>
    <p:sldId id="401" r:id="rId59"/>
    <p:sldId id="375" r:id="rId60"/>
    <p:sldId id="402" r:id="rId61"/>
    <p:sldId id="405" r:id="rId62"/>
    <p:sldId id="403" r:id="rId63"/>
    <p:sldId id="404" r:id="rId64"/>
    <p:sldId id="455" r:id="rId65"/>
    <p:sldId id="376" r:id="rId66"/>
    <p:sldId id="406" r:id="rId67"/>
    <p:sldId id="377" r:id="rId68"/>
    <p:sldId id="407" r:id="rId69"/>
    <p:sldId id="456" r:id="rId70"/>
    <p:sldId id="378" r:id="rId71"/>
    <p:sldId id="408" r:id="rId72"/>
    <p:sldId id="409" r:id="rId73"/>
    <p:sldId id="415" r:id="rId74"/>
    <p:sldId id="410" r:id="rId75"/>
    <p:sldId id="416" r:id="rId76"/>
    <p:sldId id="417" r:id="rId77"/>
    <p:sldId id="419" r:id="rId78"/>
    <p:sldId id="418" r:id="rId79"/>
    <p:sldId id="411" r:id="rId80"/>
    <p:sldId id="439" r:id="rId81"/>
    <p:sldId id="457" r:id="rId82"/>
    <p:sldId id="412" r:id="rId83"/>
    <p:sldId id="421" r:id="rId84"/>
    <p:sldId id="413" r:id="rId85"/>
    <p:sldId id="423" r:id="rId86"/>
    <p:sldId id="466" r:id="rId87"/>
    <p:sldId id="467" r:id="rId8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9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p:cViewPr varScale="1">
        <p:scale>
          <a:sx n="75" d="100"/>
          <a:sy n="75" d="100"/>
        </p:scale>
        <p:origin x="1014" y="48"/>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11227"/>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slide" Target="slides/slide74.xml"/><Relationship Id="rId84" Type="http://schemas.openxmlformats.org/officeDocument/2006/relationships/slide" Target="slides/slide82.xml"/><Relationship Id="rId89"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slide" Target="slides/slide85.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handoutMaster" Target="handoutMasters/handoutMaster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34" charset="0"/>
              </a:defRPr>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itchFamily="34" charset="0"/>
              </a:defRPr>
            </a:lvl1pPr>
          </a:lstStyle>
          <a:p>
            <a:fld id="{0A285617-4E76-4418-B7BC-8CDF688065AA}" type="datetimeFigureOut">
              <a:rPr lang="en-US"/>
              <a:pPr/>
              <a:t>6/20/2015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34" charset="0"/>
              </a:defRPr>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itchFamily="34" charset="0"/>
              </a:defRPr>
            </a:lvl1pPr>
          </a:lstStyle>
          <a:p>
            <a:fld id="{1DECCFED-32DF-4E31-8E75-330FAEA80C7C}" type="slidenum">
              <a:rPr lang="en-US"/>
              <a:pPr/>
              <a:t>‹#›</a:t>
            </a:fld>
            <a:endParaRPr lang="en-US"/>
          </a:p>
        </p:txBody>
      </p:sp>
    </p:spTree>
    <p:extLst>
      <p:ext uri="{BB962C8B-B14F-4D97-AF65-F5344CB8AC3E}">
        <p14:creationId xmlns:p14="http://schemas.microsoft.com/office/powerpoint/2010/main" val="3768924966"/>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34"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itchFamily="34" charset="0"/>
              </a:defRPr>
            </a:lvl1pPr>
          </a:lstStyle>
          <a:p>
            <a:fld id="{8790EA4A-BFA4-45A4-8C4C-C2C34815C926}" type="datetimeFigureOut">
              <a:rPr lang="en-US"/>
              <a:pPr/>
              <a:t>6/20/2015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itchFamily="34" charset="0"/>
              </a:defRPr>
            </a:lvl1pPr>
          </a:lstStyle>
          <a:p>
            <a:fld id="{DEA6FF81-3A47-4785-AE1F-C3001D5A7286}" type="slidenum">
              <a:rPr lang="en-US"/>
              <a:pPr/>
              <a:t>‹#›</a:t>
            </a:fld>
            <a:endParaRPr lang="en-US"/>
          </a:p>
        </p:txBody>
      </p:sp>
    </p:spTree>
    <p:extLst>
      <p:ext uri="{BB962C8B-B14F-4D97-AF65-F5344CB8AC3E}">
        <p14:creationId xmlns:p14="http://schemas.microsoft.com/office/powerpoint/2010/main" val="138341952"/>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1239E0-EDD5-4A50-8153-B84DF6BA7B23}"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3425203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05475"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38915"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7FAFB7EA-9FCB-4D00-843C-59261CD69558}" type="slidenum">
              <a:rPr lang="en-US">
                <a:latin typeface="Calibri" pitchFamily="34" charset="0"/>
              </a:rPr>
              <a:pPr eaLnBrk="1" hangingPunct="1"/>
              <a:t>26</a:t>
            </a:fld>
            <a:endParaRPr lang="en-US">
              <a:latin typeface="Calibri" pitchFamily="34" charset="0"/>
            </a:endParaRPr>
          </a:p>
        </p:txBody>
      </p:sp>
    </p:spTree>
    <p:extLst>
      <p:ext uri="{BB962C8B-B14F-4D97-AF65-F5344CB8AC3E}">
        <p14:creationId xmlns:p14="http://schemas.microsoft.com/office/powerpoint/2010/main" val="1222559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06499"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40963"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45538482-41F5-448C-AF9A-E2599A5F61A0}" type="slidenum">
              <a:rPr lang="en-US">
                <a:latin typeface="Calibri" pitchFamily="34" charset="0"/>
              </a:rPr>
              <a:pPr eaLnBrk="1" hangingPunct="1"/>
              <a:t>27</a:t>
            </a:fld>
            <a:endParaRPr lang="en-US">
              <a:latin typeface="Calibri" pitchFamily="34" charset="0"/>
            </a:endParaRPr>
          </a:p>
        </p:txBody>
      </p:sp>
    </p:spTree>
    <p:extLst>
      <p:ext uri="{BB962C8B-B14F-4D97-AF65-F5344CB8AC3E}">
        <p14:creationId xmlns:p14="http://schemas.microsoft.com/office/powerpoint/2010/main" val="3124725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107523"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smtClean="0"/>
          </a:p>
        </p:txBody>
      </p:sp>
      <p:sp>
        <p:nvSpPr>
          <p:cNvPr id="40963" name="Slide Number Placeholder 3"/>
          <p:cNvSpPr>
            <a:spLocks noGrp="1"/>
          </p:cNvSpPr>
          <p:nvPr>
            <p:ph type="sldNum" sz="quarter" idx="5"/>
          </p:nvPr>
        </p:nvSpPr>
        <p:spPr bwMode="auto">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fld id="{FB107222-876A-427F-B73C-77A0521D19E6}" type="slidenum">
              <a:rPr lang="en-US">
                <a:latin typeface="Calibri" pitchFamily="34" charset="0"/>
              </a:rPr>
              <a:pPr eaLnBrk="1" hangingPunct="1"/>
              <a:t>28</a:t>
            </a:fld>
            <a:endParaRPr lang="en-US">
              <a:latin typeface="Calibri" pitchFamily="34" charset="0"/>
            </a:endParaRPr>
          </a:p>
        </p:txBody>
      </p:sp>
    </p:spTree>
    <p:extLst>
      <p:ext uri="{BB962C8B-B14F-4D97-AF65-F5344CB8AC3E}">
        <p14:creationId xmlns:p14="http://schemas.microsoft.com/office/powerpoint/2010/main" val="1406548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ChangeArrowheads="1" noTextEdit="1"/>
          </p:cNvSpPr>
          <p:nvPr>
            <p:ph type="sldImg"/>
          </p:nvPr>
        </p:nvSpPr>
        <p:spPr bwMode="auto">
          <a:xfrm>
            <a:off x="1152525" y="692150"/>
            <a:ext cx="4554538" cy="34163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83971" name="Rectangle 3"/>
          <p:cNvSpPr>
            <a:spLocks noGrp="1" noChangeArrowheads="1"/>
          </p:cNvSpPr>
          <p:nvPr>
            <p:ph type="body" idx="1"/>
          </p:nvPr>
        </p:nvSpPr>
        <p:spPr bwMode="auto">
          <a:xfrm>
            <a:off x="914400" y="4343400"/>
            <a:ext cx="5029200" cy="4114800"/>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480" tIns="44446" rIns="90480" bIns="44446" numCol="1" anchor="t" anchorCtr="0" compatLnSpc="1">
            <a:prstTxWarp prst="textNoShape">
              <a:avLst/>
            </a:prstTxWarp>
          </a:bodyPr>
          <a:lstStyle/>
          <a:p>
            <a:pPr eaLnBrk="1" hangingPunct="1"/>
            <a:endParaRPr lang="en-US" smtClean="0"/>
          </a:p>
        </p:txBody>
      </p:sp>
    </p:spTree>
    <p:extLst>
      <p:ext uri="{BB962C8B-B14F-4D97-AF65-F5344CB8AC3E}">
        <p14:creationId xmlns:p14="http://schemas.microsoft.com/office/powerpoint/2010/main" val="20105902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ight Triangle 9"/>
          <p:cNvSpPr/>
          <p:nvPr/>
        </p:nvSpPr>
        <p:spPr>
          <a:xfrm>
            <a:off x="0" y="4664075"/>
            <a:ext cx="9150350"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srgbClr val="FFFFFF"/>
              </a:solidFill>
            </a:endParaRPr>
          </a:p>
        </p:txBody>
      </p:sp>
      <p:grpSp>
        <p:nvGrpSpPr>
          <p:cNvPr id="5" name="Group 15"/>
          <p:cNvGrpSpPr>
            <a:grpSpLocks/>
          </p:cNvGrpSpPr>
          <p:nvPr/>
        </p:nvGrpSpPr>
        <p:grpSpPr bwMode="auto">
          <a:xfrm>
            <a:off x="-3175" y="4953000"/>
            <a:ext cx="9147175" cy="1911350"/>
            <a:chOff x="-3765" y="4832896"/>
            <a:chExt cx="9147765" cy="2032192"/>
          </a:xfrm>
        </p:grpSpPr>
        <p:sp>
          <p:nvSpPr>
            <p:cNvPr id="6" name="Freeform 6"/>
            <p:cNvSpPr>
              <a:spLocks/>
            </p:cNvSpPr>
            <p:nvPr/>
          </p:nvSpPr>
          <p:spPr bwMode="auto">
            <a:xfrm>
              <a:off x="1687032" y="4832896"/>
              <a:ext cx="7456968" cy="51817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a:latin typeface="+mn-lt"/>
              </a:endParaRPr>
            </a:p>
          </p:txBody>
        </p:sp>
        <p:sp>
          <p:nvSpPr>
            <p:cNvPr id="7" name="Freeform 7"/>
            <p:cNvSpPr>
              <a:spLocks/>
            </p:cNvSpPr>
            <p:nvPr/>
          </p:nvSpPr>
          <p:spPr bwMode="auto">
            <a:xfrm>
              <a:off x="35926" y="5135025"/>
              <a:ext cx="9108074" cy="838869"/>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a:latin typeface="+mn-lt"/>
              </a:endParaRPr>
            </a:p>
          </p:txBody>
        </p:sp>
        <p:sp>
          <p:nvSpPr>
            <p:cNvPr id="8"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FFFFFF"/>
                </a:solidFill>
                <a:latin typeface="Lucida Sans Unicode" pitchFamily="34" charset="0"/>
              </a:endParaRPr>
            </a:p>
          </p:txBody>
        </p:sp>
        <p:cxnSp>
          <p:nvCxnSpPr>
            <p:cNvPr id="10"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9" name="Title 8"/>
          <p:cNvSpPr>
            <a:spLocks noGrp="1"/>
          </p:cNvSpPr>
          <p:nvPr>
            <p:ph type="ctrTitle"/>
          </p:nvPr>
        </p:nvSpPr>
        <p:spPr>
          <a:xfrm>
            <a:off x="685800" y="1752601"/>
            <a:ext cx="7772400" cy="1829761"/>
          </a:xfrm>
        </p:spPr>
        <p:txBody>
          <a:bodyPr anchor="b"/>
          <a:lstStyle>
            <a:lvl1pPr algn="r">
              <a:defRPr sz="4800" b="1">
                <a:solidFill>
                  <a:schemeClr val="tx2"/>
                </a:solidFill>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smtClean="0"/>
              <a:t>Click to edit Master subtitle style</a:t>
            </a:r>
            <a:endParaRPr lang="en-US"/>
          </a:p>
        </p:txBody>
      </p:sp>
    </p:spTree>
    <p:extLst>
      <p:ext uri="{BB962C8B-B14F-4D97-AF65-F5344CB8AC3E}">
        <p14:creationId xmlns:p14="http://schemas.microsoft.com/office/powerpoint/2010/main" val="14638297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spcBef>
                <a:spcPts val="2400"/>
              </a:spcBef>
              <a:defRPr/>
            </a:lvl1pPr>
            <a:lvl2pPr>
              <a:spcBef>
                <a:spcPts val="1800"/>
              </a:spcBef>
              <a:defRPr/>
            </a:lvl2pPr>
            <a:lvl3pPr>
              <a:spcBef>
                <a:spcPts val="1200"/>
              </a:spcBef>
              <a:defRPr sz="2300"/>
            </a:lvl3pPr>
            <a:extLs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6"/>
          <p:cNvSpPr>
            <a:spLocks noGrp="1"/>
          </p:cNvSpPr>
          <p:nvPr>
            <p:ph type="title"/>
          </p:nvPr>
        </p:nvSpPr>
        <p:spPr/>
        <p:txBody>
          <a:bodyPr rtlCol="0"/>
          <a:lstStyle>
            <a:lvl1pPr>
              <a:defRPr sz="3600"/>
            </a:lvl1pPr>
            <a:extLst/>
          </a:lstStyle>
          <a:p>
            <a:r>
              <a:rPr lang="en-US" dirty="0" smtClean="0"/>
              <a:t>Click to edit Master title style</a:t>
            </a:r>
            <a:endParaRPr lang="en-US" dirty="0"/>
          </a:p>
        </p:txBody>
      </p:sp>
    </p:spTree>
    <p:extLst>
      <p:ext uri="{BB962C8B-B14F-4D97-AF65-F5344CB8AC3E}">
        <p14:creationId xmlns:p14="http://schemas.microsoft.com/office/powerpoint/2010/main" val="2697341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Chevron 6"/>
          <p:cNvSpPr/>
          <p:nvPr/>
        </p:nvSpPr>
        <p:spPr>
          <a:xfrm>
            <a:off x="3636963" y="3005138"/>
            <a:ext cx="182562"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endParaRPr lang="en-US">
              <a:solidFill>
                <a:srgbClr val="FFFFFF"/>
              </a:solidFill>
            </a:endParaRPr>
          </a:p>
        </p:txBody>
      </p:sp>
      <p:sp>
        <p:nvSpPr>
          <p:cNvPr id="5" name="Chevron 7"/>
          <p:cNvSpPr/>
          <p:nvPr/>
        </p:nvSpPr>
        <p:spPr>
          <a:xfrm>
            <a:off x="3449638" y="3005138"/>
            <a:ext cx="18415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endParaRPr lang="en-US">
              <a:solidFill>
                <a:srgbClr val="FFFFFF"/>
              </a:solidFill>
            </a:endParaRPr>
          </a:p>
        </p:txBody>
      </p:sp>
      <p:sp>
        <p:nvSpPr>
          <p:cNvPr id="2" name="Title 1"/>
          <p:cNvSpPr>
            <a:spLocks noGrp="1"/>
          </p:cNvSpPr>
          <p:nvPr>
            <p:ph type="title"/>
          </p:nvPr>
        </p:nvSpPr>
        <p:spPr>
          <a:xfrm>
            <a:off x="722376" y="1059712"/>
            <a:ext cx="7772400" cy="1828800"/>
          </a:xfrm>
        </p:spPr>
        <p:txBody>
          <a:bodyPr anchor="b"/>
          <a:lstStyle>
            <a:lvl1pPr algn="r">
              <a:buNone/>
              <a:defRPr sz="4800" b="1" cap="none" baseline="0">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3" name="Text Placeholder 2"/>
          <p:cNvSpPr>
            <a:spLocks noGrp="1"/>
          </p:cNvSpPr>
          <p:nvPr>
            <p:ph type="body" idx="1"/>
          </p:nvPr>
        </p:nvSpPr>
        <p:spPr>
          <a:xfrm>
            <a:off x="3922713" y="2931712"/>
            <a:ext cx="4572000" cy="1454888"/>
          </a:xfrm>
        </p:spPr>
        <p:txBody>
          <a:bodyPr/>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smtClean="0"/>
              <a:t>Click to edit Master text styles</a:t>
            </a:r>
          </a:p>
        </p:txBody>
      </p:sp>
    </p:spTree>
    <p:extLst>
      <p:ext uri="{BB962C8B-B14F-4D97-AF65-F5344CB8AC3E}">
        <p14:creationId xmlns:p14="http://schemas.microsoft.com/office/powerpoint/2010/main" val="2132938880"/>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lstStyle>
            <a:lvl1pPr>
              <a:defRPr/>
            </a:lvl1pPr>
            <a:extLst/>
          </a:lstStyle>
          <a:p>
            <a:r>
              <a:rPr lang="en-US" smtClean="0"/>
              <a:t>Click to edit Master title style</a:t>
            </a:r>
            <a:endParaRPr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1" name="Slide Number Placeholder 1"/>
          <p:cNvSpPr txBox="1">
            <a:spLocks/>
          </p:cNvSpPr>
          <p:nvPr userDrawn="1"/>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smtClean="0">
                <a:solidFill>
                  <a:prstClr val="white"/>
                </a:solidFill>
              </a:rPr>
              <a:t>6-</a:t>
            </a:r>
            <a:fld id="{DF3D5ACE-0B44-480C-935B-5F54025620FB}" type="slidenum">
              <a:rPr lang="en-US" smtClean="0">
                <a:solidFill>
                  <a:prstClr val="white"/>
                </a:solidFill>
              </a:rPr>
              <a:pPr/>
              <a:t>‹#›</a:t>
            </a:fld>
            <a:endParaRPr lang="en-US" dirty="0">
              <a:solidFill>
                <a:prstClr val="white"/>
              </a:solidFill>
            </a:endParaRPr>
          </a:p>
        </p:txBody>
      </p:sp>
      <p:sp>
        <p:nvSpPr>
          <p:cNvPr id="12" name="Slide Number Placeholder 1"/>
          <p:cNvSpPr txBox="1">
            <a:spLocks/>
          </p:cNvSpPr>
          <p:nvPr userDrawn="1"/>
        </p:nvSpPr>
        <p:spPr>
          <a:xfrm>
            <a:off x="304800" y="63246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smtClean="0">
                <a:solidFill>
                  <a:prstClr val="white"/>
                </a:solidFill>
              </a:rPr>
              <a:t>6-</a:t>
            </a:r>
            <a:fld id="{DF3D5ACE-0B44-480C-935B-5F54025620FB}" type="slidenum">
              <a:rPr lang="en-US" smtClean="0">
                <a:solidFill>
                  <a:prstClr val="white"/>
                </a:solidFill>
              </a:rPr>
              <a:pPr/>
              <a:t>‹#›</a:t>
            </a:fld>
            <a:endParaRPr lang="en-US" dirty="0">
              <a:solidFill>
                <a:prstClr val="white"/>
              </a:solidFill>
            </a:endParaRPr>
          </a:p>
        </p:txBody>
      </p:sp>
      <p:sp>
        <p:nvSpPr>
          <p:cNvPr id="13" name="Slide Number Placeholder 8"/>
          <p:cNvSpPr>
            <a:spLocks noGrp="1"/>
          </p:cNvSpPr>
          <p:nvPr>
            <p:ph type="sldNum" sz="quarter" idx="12"/>
          </p:nvPr>
        </p:nvSpPr>
        <p:spPr>
          <a:xfrm>
            <a:off x="8647112" y="6408738"/>
            <a:ext cx="725487" cy="449262"/>
          </a:xfrm>
          <a:prstGeom prst="rect">
            <a:avLst/>
          </a:prstGeom>
        </p:spPr>
        <p:txBody>
          <a:bodyPr/>
          <a:lstStyle>
            <a:lvl1pPr>
              <a:defRPr/>
            </a:lvl1pPr>
          </a:lstStyle>
          <a:p>
            <a:r>
              <a:rPr lang="en-US" dirty="0" smtClean="0"/>
              <a:t>6-</a:t>
            </a:r>
            <a:fld id="{AD5B4028-48C6-45B1-91FF-A75509BBF4EB}" type="slidenum">
              <a:rPr lang="en-US" smtClean="0"/>
              <a:pPr/>
              <a:t>‹#›</a:t>
            </a:fld>
            <a:endParaRPr lang="en-US" dirty="0"/>
          </a:p>
        </p:txBody>
      </p:sp>
    </p:spTree>
    <p:extLst>
      <p:ext uri="{BB962C8B-B14F-4D97-AF65-F5344CB8AC3E}">
        <p14:creationId xmlns:p14="http://schemas.microsoft.com/office/powerpoint/2010/main" val="914145538"/>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59470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ight Triangle 9"/>
          <p:cNvSpPr/>
          <p:nvPr/>
        </p:nvSpPr>
        <p:spPr>
          <a:xfrm>
            <a:off x="0" y="4664075"/>
            <a:ext cx="9150350"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srgbClr val="FFFFFF"/>
              </a:solidFill>
              <a:latin typeface="Lucida Sans Unicode"/>
            </a:endParaRPr>
          </a:p>
        </p:txBody>
      </p:sp>
      <p:grpSp>
        <p:nvGrpSpPr>
          <p:cNvPr id="5" name="Group 15"/>
          <p:cNvGrpSpPr>
            <a:grpSpLocks/>
          </p:cNvGrpSpPr>
          <p:nvPr/>
        </p:nvGrpSpPr>
        <p:grpSpPr bwMode="auto">
          <a:xfrm>
            <a:off x="-3175" y="4953000"/>
            <a:ext cx="9147175" cy="1911350"/>
            <a:chOff x="-3765" y="4832896"/>
            <a:chExt cx="9147765" cy="2032192"/>
          </a:xfrm>
        </p:grpSpPr>
        <p:sp>
          <p:nvSpPr>
            <p:cNvPr id="6" name="Freeform 6"/>
            <p:cNvSpPr>
              <a:spLocks/>
            </p:cNvSpPr>
            <p:nvPr/>
          </p:nvSpPr>
          <p:spPr bwMode="auto">
            <a:xfrm>
              <a:off x="1687032" y="4832896"/>
              <a:ext cx="7456968" cy="51817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dirty="0">
                <a:solidFill>
                  <a:prstClr val="black"/>
                </a:solidFill>
                <a:latin typeface="Lucida Sans Unicode"/>
              </a:endParaRPr>
            </a:p>
          </p:txBody>
        </p:sp>
        <p:sp>
          <p:nvSpPr>
            <p:cNvPr id="7" name="Freeform 7"/>
            <p:cNvSpPr>
              <a:spLocks/>
            </p:cNvSpPr>
            <p:nvPr/>
          </p:nvSpPr>
          <p:spPr bwMode="auto">
            <a:xfrm>
              <a:off x="35926" y="5135025"/>
              <a:ext cx="9108074" cy="838869"/>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dirty="0">
                <a:solidFill>
                  <a:prstClr val="black"/>
                </a:solidFill>
                <a:latin typeface="Lucida Sans Unicode"/>
              </a:endParaRPr>
            </a:p>
          </p:txBody>
        </p:sp>
        <p:sp>
          <p:nvSpPr>
            <p:cNvPr id="8"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FFFFFF"/>
                </a:solidFill>
                <a:latin typeface="Lucida Sans Unicode" pitchFamily="34" charset="0"/>
              </a:endParaRPr>
            </a:p>
          </p:txBody>
        </p:sp>
        <p:cxnSp>
          <p:nvCxnSpPr>
            <p:cNvPr id="10"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9" name="Title 8"/>
          <p:cNvSpPr>
            <a:spLocks noGrp="1"/>
          </p:cNvSpPr>
          <p:nvPr>
            <p:ph type="ctrTitle"/>
          </p:nvPr>
        </p:nvSpPr>
        <p:spPr>
          <a:xfrm>
            <a:off x="685800" y="1752601"/>
            <a:ext cx="7772400" cy="1829761"/>
          </a:xfrm>
        </p:spPr>
        <p:txBody>
          <a:bodyPr anchor="b"/>
          <a:lstStyle>
            <a:lvl1pPr algn="r">
              <a:defRPr sz="4800" b="1">
                <a:solidFill>
                  <a:schemeClr val="tx2"/>
                </a:solidFill>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smtClean="0"/>
              <a:t>Click to edit Master subtitle style</a:t>
            </a:r>
            <a:endParaRPr lang="en-US"/>
          </a:p>
        </p:txBody>
      </p:sp>
    </p:spTree>
    <p:extLst>
      <p:ext uri="{BB962C8B-B14F-4D97-AF65-F5344CB8AC3E}">
        <p14:creationId xmlns:p14="http://schemas.microsoft.com/office/powerpoint/2010/main" val="1288362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spcBef>
                <a:spcPts val="1800"/>
              </a:spcBef>
              <a:defRPr/>
            </a:lvl1pPr>
            <a:lvl2pPr>
              <a:spcBef>
                <a:spcPts val="1200"/>
              </a:spcBef>
              <a:defRPr/>
            </a:lvl2pPr>
            <a:lvl3pPr>
              <a:spcBef>
                <a:spcPts val="600"/>
              </a:spcBef>
              <a:defRPr sz="2300"/>
            </a:lvl3pPr>
            <a:extLs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6"/>
          <p:cNvSpPr>
            <a:spLocks noGrp="1"/>
          </p:cNvSpPr>
          <p:nvPr>
            <p:ph type="title"/>
          </p:nvPr>
        </p:nvSpPr>
        <p:spPr/>
        <p:txBody>
          <a:bodyPr rtlCol="0"/>
          <a:lstStyle>
            <a:extLst/>
          </a:lstStyle>
          <a:p>
            <a:r>
              <a:rPr lang="en-US" dirty="0" smtClean="0"/>
              <a:t>Click to edit Master title style</a:t>
            </a:r>
            <a:endParaRPr lang="en-US" dirty="0"/>
          </a:p>
        </p:txBody>
      </p:sp>
    </p:spTree>
    <p:extLst>
      <p:ext uri="{BB962C8B-B14F-4D97-AF65-F5344CB8AC3E}">
        <p14:creationId xmlns:p14="http://schemas.microsoft.com/office/powerpoint/2010/main" val="3462818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Chevron 6"/>
          <p:cNvSpPr/>
          <p:nvPr/>
        </p:nvSpPr>
        <p:spPr>
          <a:xfrm>
            <a:off x="3636963" y="3005138"/>
            <a:ext cx="182562"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endParaRPr lang="en-US">
              <a:solidFill>
                <a:srgbClr val="FFFFFF"/>
              </a:solidFill>
              <a:latin typeface="Lucida Sans Unicode"/>
            </a:endParaRPr>
          </a:p>
        </p:txBody>
      </p:sp>
      <p:sp>
        <p:nvSpPr>
          <p:cNvPr id="5" name="Chevron 7"/>
          <p:cNvSpPr/>
          <p:nvPr/>
        </p:nvSpPr>
        <p:spPr>
          <a:xfrm>
            <a:off x="3449638" y="3005138"/>
            <a:ext cx="18415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endParaRPr lang="en-US">
              <a:solidFill>
                <a:srgbClr val="FFFFFF"/>
              </a:solidFill>
              <a:latin typeface="Lucida Sans Unicode"/>
            </a:endParaRPr>
          </a:p>
        </p:txBody>
      </p:sp>
      <p:sp>
        <p:nvSpPr>
          <p:cNvPr id="2" name="Title 1"/>
          <p:cNvSpPr>
            <a:spLocks noGrp="1"/>
          </p:cNvSpPr>
          <p:nvPr>
            <p:ph type="title"/>
          </p:nvPr>
        </p:nvSpPr>
        <p:spPr>
          <a:xfrm>
            <a:off x="722376" y="1059712"/>
            <a:ext cx="7772400" cy="1828800"/>
          </a:xfrm>
        </p:spPr>
        <p:txBody>
          <a:bodyPr anchor="b"/>
          <a:lstStyle>
            <a:lvl1pPr algn="r">
              <a:buNone/>
              <a:defRPr sz="4800" b="1" cap="none" baseline="0">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3" name="Text Placeholder 2"/>
          <p:cNvSpPr>
            <a:spLocks noGrp="1"/>
          </p:cNvSpPr>
          <p:nvPr>
            <p:ph type="body" idx="1"/>
          </p:nvPr>
        </p:nvSpPr>
        <p:spPr>
          <a:xfrm>
            <a:off x="3922713" y="2931712"/>
            <a:ext cx="4572000" cy="1454888"/>
          </a:xfrm>
        </p:spPr>
        <p:txBody>
          <a:bodyPr/>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smtClean="0"/>
              <a:t>Click to edit Master text styles</a:t>
            </a:r>
          </a:p>
        </p:txBody>
      </p:sp>
    </p:spTree>
    <p:extLst>
      <p:ext uri="{BB962C8B-B14F-4D97-AF65-F5344CB8AC3E}">
        <p14:creationId xmlns:p14="http://schemas.microsoft.com/office/powerpoint/2010/main" val="163510583"/>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28920683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image" Target="../media/image1.jpeg"/><Relationship Id="rId5" Type="http://schemas.openxmlformats.org/officeDocument/2006/relationships/theme" Target="../theme/theme2.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500063" y="5945188"/>
            <a:ext cx="4940300" cy="9207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a:latin typeface="+mn-lt"/>
            </a:endParaRPr>
          </a:p>
        </p:txBody>
      </p:sp>
      <p:sp>
        <p:nvSpPr>
          <p:cNvPr id="12" name="Freeform 11"/>
          <p:cNvSpPr>
            <a:spLocks/>
          </p:cNvSpPr>
          <p:nvPr/>
        </p:nvSpPr>
        <p:spPr bwMode="auto">
          <a:xfrm>
            <a:off x="485775" y="5938838"/>
            <a:ext cx="3690938"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a:latin typeface="+mn-lt"/>
            </a:endParaRPr>
          </a:p>
        </p:txBody>
      </p:sp>
      <p:sp>
        <p:nvSpPr>
          <p:cNvPr id="14" name="Right Triangle 13"/>
          <p:cNvSpPr>
            <a:spLocks/>
          </p:cNvSpPr>
          <p:nvPr/>
        </p:nvSpPr>
        <p:spPr bwMode="auto">
          <a:xfrm>
            <a:off x="-6042" y="5791253"/>
            <a:ext cx="3402314" cy="1080868"/>
          </a:xfrm>
          <a:prstGeom prst="rtTriangle">
            <a:avLst/>
          </a:prstGeom>
          <a:blipFill>
            <a:blip r:embed="rId7"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FFFFFF"/>
              </a:solidFill>
              <a:latin typeface="Lucida Sans Unicode" pitchFamily="34" charset="0"/>
            </a:endParaRPr>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lang="en-US" smtClean="0"/>
              <a:t>Click to edit Master title style</a:t>
            </a:r>
            <a:endParaRPr lang="en-US"/>
          </a:p>
        </p:txBody>
      </p:sp>
      <p:sp>
        <p:nvSpPr>
          <p:cNvPr id="1033" name="Text Placeholder 29"/>
          <p:cNvSpPr>
            <a:spLocks noGrp="1"/>
          </p:cNvSpPr>
          <p:nvPr>
            <p:ph type="body" idx="1"/>
          </p:nvPr>
        </p:nvSpPr>
        <p:spPr bwMode="auto">
          <a:xfrm>
            <a:off x="457200" y="1481138"/>
            <a:ext cx="8229600" cy="4525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 name="Footer Placeholder 4"/>
          <p:cNvSpPr txBox="1">
            <a:spLocks/>
          </p:cNvSpPr>
          <p:nvPr userDrawn="1"/>
        </p:nvSpPr>
        <p:spPr>
          <a:xfrm>
            <a:off x="6477000" y="6447797"/>
            <a:ext cx="2438400" cy="381000"/>
          </a:xfrm>
          <a:prstGeom prst="rect">
            <a:avLst/>
          </a:prstGeom>
          <a:solidFill>
            <a:schemeClr val="bg1">
              <a:alpha val="90000"/>
            </a:schemeClr>
          </a:solidFill>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900" dirty="0" smtClean="0">
                <a:solidFill>
                  <a:srgbClr val="000000"/>
                </a:solidFill>
                <a:effectLst>
                  <a:outerShdw blurRad="38100" dist="38100" dir="2700000" algn="tl">
                    <a:srgbClr val="C0C0C0"/>
                  </a:outerShdw>
                </a:effectLst>
                <a:latin typeface="Tahoma" charset="0"/>
                <a:cs typeface="Arial" charset="0"/>
              </a:rPr>
              <a:t>Copyright © 2015 Pearson Education, Inc.</a:t>
            </a:r>
            <a:endParaRPr lang="en-US" sz="900" b="1" dirty="0">
              <a:solidFill>
                <a:schemeClr val="tx2"/>
              </a:solidFill>
              <a:effectLst>
                <a:outerShdw blurRad="31750" dist="25400" dir="5400000" algn="tl" rotWithShape="0">
                  <a:srgbClr val="000000">
                    <a:alpha val="25000"/>
                  </a:srgbClr>
                </a:outerShdw>
              </a:effectLst>
              <a:ea typeface="+mj-ea"/>
              <a:cs typeface="Lucida Sans Unicode" pitchFamily="34" charset="0"/>
            </a:endParaRPr>
          </a:p>
        </p:txBody>
      </p:sp>
    </p:spTree>
  </p:cSld>
  <p:clrMap bg1="lt1" tx1="dk1" bg2="lt2" tx2="dk2" accent1="accent1" accent2="accent2" accent3="accent3" accent4="accent4" accent5="accent5" accent6="accent6" hlink="hlink" folHlink="folHlink"/>
  <p:sldLayoutIdLst>
    <p:sldLayoutId id="2147483870" r:id="rId1"/>
    <p:sldLayoutId id="2147483871" r:id="rId2"/>
    <p:sldLayoutId id="2147483872" r:id="rId3"/>
    <p:sldLayoutId id="2147483874" r:id="rId4"/>
    <p:sldLayoutId id="2147483859" r:id="rId5"/>
  </p:sldLayoutIdLst>
  <p:hf hdr="0" ftr="0" dt="0"/>
  <p:txStyles>
    <p:titleStyle>
      <a:lvl1pPr algn="l" rtl="0" eaLnBrk="0" fontAlgn="base" hangingPunct="0">
        <a:spcBef>
          <a:spcPct val="0"/>
        </a:spcBef>
        <a:spcAft>
          <a:spcPct val="0"/>
        </a:spcAft>
        <a:defRPr sz="4100" b="1" kern="1200">
          <a:solidFill>
            <a:schemeClr val="tx2"/>
          </a:solidFill>
          <a:effectLst>
            <a:outerShdw blurRad="31750" dist="25400" dir="5400000" algn="tl" rotWithShape="0">
              <a:srgbClr val="000000">
                <a:alpha val="25000"/>
              </a:srgbClr>
            </a:outerShdw>
          </a:effectLst>
          <a:latin typeface="+mj-lt"/>
          <a:ea typeface="+mj-ea"/>
          <a:cs typeface="+mj-cs"/>
        </a:defRPr>
      </a:lvl1pPr>
      <a:lvl2pPr algn="l" rtl="0" eaLnBrk="0" fontAlgn="base" hangingPunct="0">
        <a:spcBef>
          <a:spcPct val="0"/>
        </a:spcBef>
        <a:spcAft>
          <a:spcPct val="0"/>
        </a:spcAft>
        <a:defRPr sz="4100" b="1">
          <a:solidFill>
            <a:schemeClr val="tx2"/>
          </a:solidFill>
          <a:latin typeface="Lucida Sans Unicode" pitchFamily="34" charset="0"/>
        </a:defRPr>
      </a:lvl2pPr>
      <a:lvl3pPr algn="l" rtl="0" eaLnBrk="0" fontAlgn="base" hangingPunct="0">
        <a:spcBef>
          <a:spcPct val="0"/>
        </a:spcBef>
        <a:spcAft>
          <a:spcPct val="0"/>
        </a:spcAft>
        <a:defRPr sz="4100" b="1">
          <a:solidFill>
            <a:schemeClr val="tx2"/>
          </a:solidFill>
          <a:latin typeface="Lucida Sans Unicode" pitchFamily="34" charset="0"/>
        </a:defRPr>
      </a:lvl3pPr>
      <a:lvl4pPr algn="l" rtl="0" eaLnBrk="0" fontAlgn="base" hangingPunct="0">
        <a:spcBef>
          <a:spcPct val="0"/>
        </a:spcBef>
        <a:spcAft>
          <a:spcPct val="0"/>
        </a:spcAft>
        <a:defRPr sz="4100" b="1">
          <a:solidFill>
            <a:schemeClr val="tx2"/>
          </a:solidFill>
          <a:latin typeface="Lucida Sans Unicode" pitchFamily="34" charset="0"/>
        </a:defRPr>
      </a:lvl4pPr>
      <a:lvl5pPr algn="l" rtl="0" eaLnBrk="0" fontAlgn="base" hangingPunct="0">
        <a:spcBef>
          <a:spcPct val="0"/>
        </a:spcBef>
        <a:spcAft>
          <a:spcPct val="0"/>
        </a:spcAft>
        <a:defRPr sz="4100" b="1">
          <a:solidFill>
            <a:schemeClr val="tx2"/>
          </a:solidFill>
          <a:latin typeface="Lucida Sans Unicode" pitchFamily="34" charset="0"/>
        </a:defRPr>
      </a:lvl5pPr>
      <a:lvl6pPr marL="457200" algn="l" rtl="0" fontAlgn="base">
        <a:spcBef>
          <a:spcPct val="0"/>
        </a:spcBef>
        <a:spcAft>
          <a:spcPct val="0"/>
        </a:spcAft>
        <a:defRPr sz="4100" b="1">
          <a:solidFill>
            <a:schemeClr val="tx2"/>
          </a:solidFill>
          <a:latin typeface="Lucida Sans Unicode" pitchFamily="34" charset="0"/>
        </a:defRPr>
      </a:lvl6pPr>
      <a:lvl7pPr marL="914400" algn="l" rtl="0" fontAlgn="base">
        <a:spcBef>
          <a:spcPct val="0"/>
        </a:spcBef>
        <a:spcAft>
          <a:spcPct val="0"/>
        </a:spcAft>
        <a:defRPr sz="4100" b="1">
          <a:solidFill>
            <a:schemeClr val="tx2"/>
          </a:solidFill>
          <a:latin typeface="Lucida Sans Unicode" pitchFamily="34" charset="0"/>
        </a:defRPr>
      </a:lvl7pPr>
      <a:lvl8pPr marL="1371600" algn="l" rtl="0" fontAlgn="base">
        <a:spcBef>
          <a:spcPct val="0"/>
        </a:spcBef>
        <a:spcAft>
          <a:spcPct val="0"/>
        </a:spcAft>
        <a:defRPr sz="4100" b="1">
          <a:solidFill>
            <a:schemeClr val="tx2"/>
          </a:solidFill>
          <a:latin typeface="Lucida Sans Unicode" pitchFamily="34" charset="0"/>
        </a:defRPr>
      </a:lvl8pPr>
      <a:lvl9pPr marL="1828800" algn="l" rtl="0" fontAlgn="base">
        <a:spcBef>
          <a:spcPct val="0"/>
        </a:spcBef>
        <a:spcAft>
          <a:spcPct val="0"/>
        </a:spcAft>
        <a:defRPr sz="4100" b="1">
          <a:solidFill>
            <a:schemeClr val="tx2"/>
          </a:solidFill>
          <a:latin typeface="Lucida Sans Unicode" pitchFamily="34" charset="0"/>
        </a:defRPr>
      </a:lvl9pPr>
      <a:extLst/>
    </p:titleStyle>
    <p:bodyStyle>
      <a:lvl1pPr marL="365125" indent="-255588" algn="l" rtl="0" eaLnBrk="0" fontAlgn="base" hangingPunct="0">
        <a:spcBef>
          <a:spcPts val="400"/>
        </a:spcBef>
        <a:spcAft>
          <a:spcPct val="0"/>
        </a:spcAft>
        <a:buClr>
          <a:schemeClr val="accent1"/>
        </a:buClr>
        <a:buSzPct val="68000"/>
        <a:buFont typeface="Wingdings 3" pitchFamily="18" charset="2"/>
        <a:buChar char=""/>
        <a:defRPr sz="2700" kern="1200">
          <a:solidFill>
            <a:schemeClr val="tx1"/>
          </a:solidFill>
          <a:latin typeface="+mn-lt"/>
          <a:ea typeface="+mn-ea"/>
          <a:cs typeface="+mn-cs"/>
        </a:defRPr>
      </a:lvl1pPr>
      <a:lvl2pPr marL="620713" indent="-228600" algn="l" rtl="0" eaLnBrk="0" fontAlgn="base" hangingPunct="0">
        <a:spcBef>
          <a:spcPts val="325"/>
        </a:spcBef>
        <a:spcAft>
          <a:spcPct val="0"/>
        </a:spcAft>
        <a:buClr>
          <a:schemeClr val="accent1"/>
        </a:buClr>
        <a:buFont typeface="Verdana" pitchFamily="34" charset="0"/>
        <a:buChar char="◦"/>
        <a:defRPr sz="2300" kern="1200">
          <a:solidFill>
            <a:schemeClr val="tx1"/>
          </a:solidFill>
          <a:latin typeface="+mn-lt"/>
          <a:ea typeface="+mn-ea"/>
          <a:cs typeface="+mn-cs"/>
        </a:defRPr>
      </a:lvl2pPr>
      <a:lvl3pPr marL="858838" indent="-228600" algn="l" rtl="0" eaLnBrk="0" fontAlgn="base" hangingPunct="0">
        <a:spcBef>
          <a:spcPts val="350"/>
        </a:spcBef>
        <a:spcAft>
          <a:spcPct val="0"/>
        </a:spcAft>
        <a:buClr>
          <a:schemeClr val="accent2"/>
        </a:buClr>
        <a:buSzPct val="100000"/>
        <a:buFont typeface="Wingdings 2" pitchFamily="18" charset="2"/>
        <a:buChar char=""/>
        <a:defRPr sz="2100" kern="1200">
          <a:solidFill>
            <a:schemeClr val="tx1"/>
          </a:solidFill>
          <a:latin typeface="+mn-lt"/>
          <a:ea typeface="+mn-ea"/>
          <a:cs typeface="+mn-cs"/>
        </a:defRPr>
      </a:lvl3pPr>
      <a:lvl4pPr marL="1143000" indent="-228600" algn="l" rtl="0" eaLnBrk="0" fontAlgn="base" hangingPunct="0">
        <a:spcBef>
          <a:spcPts val="350"/>
        </a:spcBef>
        <a:spcAft>
          <a:spcPct val="0"/>
        </a:spcAft>
        <a:buClr>
          <a:schemeClr val="accent2"/>
        </a:buClr>
        <a:buFont typeface="Wingdings 2" pitchFamily="18" charset="2"/>
        <a:buChar char=""/>
        <a:defRPr sz="1900" kern="1200">
          <a:solidFill>
            <a:schemeClr val="tx1"/>
          </a:solidFill>
          <a:latin typeface="+mn-lt"/>
          <a:ea typeface="+mn-ea"/>
          <a:cs typeface="+mn-cs"/>
        </a:defRPr>
      </a:lvl4pPr>
      <a:lvl5pPr marL="1371600" indent="-228600" algn="l" rtl="0" eaLnBrk="0" fontAlgn="base" hangingPunct="0">
        <a:spcBef>
          <a:spcPts val="350"/>
        </a:spcBef>
        <a:spcAft>
          <a:spcPct val="0"/>
        </a:spcAft>
        <a:buClr>
          <a:schemeClr val="accent2"/>
        </a:buClr>
        <a:buFont typeface="Wingdings 2" pitchFamily="18" charset="2"/>
        <a:buChar char=""/>
        <a:defRPr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500063" y="5945188"/>
            <a:ext cx="4940300" cy="9207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dirty="0">
              <a:solidFill>
                <a:prstClr val="black"/>
              </a:solidFill>
              <a:latin typeface="Lucida Sans Unicode"/>
            </a:endParaRPr>
          </a:p>
        </p:txBody>
      </p:sp>
      <p:sp>
        <p:nvSpPr>
          <p:cNvPr id="12" name="Freeform 11"/>
          <p:cNvSpPr>
            <a:spLocks/>
          </p:cNvSpPr>
          <p:nvPr/>
        </p:nvSpPr>
        <p:spPr bwMode="auto">
          <a:xfrm>
            <a:off x="485775" y="5938838"/>
            <a:ext cx="3690938"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dirty="0">
              <a:solidFill>
                <a:prstClr val="black"/>
              </a:solidFill>
              <a:latin typeface="Lucida Sans Unicode"/>
            </a:endParaRPr>
          </a:p>
        </p:txBody>
      </p:sp>
      <p:sp>
        <p:nvSpPr>
          <p:cNvPr id="14" name="Right Triangle 13"/>
          <p:cNvSpPr>
            <a:spLocks/>
          </p:cNvSpPr>
          <p:nvPr/>
        </p:nvSpPr>
        <p:spPr bwMode="auto">
          <a:xfrm>
            <a:off x="-6042" y="5791253"/>
            <a:ext cx="3402314" cy="1080868"/>
          </a:xfrm>
          <a:prstGeom prst="rtTriangle">
            <a:avLst/>
          </a:prstGeom>
          <a:blipFill>
            <a:blip r:embed="rId6"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FFFFFF"/>
              </a:solidFill>
              <a:latin typeface="Lucida Sans Unicode" pitchFamily="34" charset="0"/>
            </a:endParaRPr>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lang="en-US" smtClean="0"/>
              <a:t>Click to edit Master title style</a:t>
            </a:r>
            <a:endParaRPr lang="en-US"/>
          </a:p>
        </p:txBody>
      </p:sp>
      <p:sp>
        <p:nvSpPr>
          <p:cNvPr id="1033" name="Text Placeholder 29"/>
          <p:cNvSpPr>
            <a:spLocks noGrp="1"/>
          </p:cNvSpPr>
          <p:nvPr>
            <p:ph type="body" idx="1"/>
          </p:nvPr>
        </p:nvSpPr>
        <p:spPr bwMode="auto">
          <a:xfrm>
            <a:off x="457200" y="1481138"/>
            <a:ext cx="8229600" cy="4525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 name="Footer Placeholder 4"/>
          <p:cNvSpPr txBox="1">
            <a:spLocks/>
          </p:cNvSpPr>
          <p:nvPr userDrawn="1"/>
        </p:nvSpPr>
        <p:spPr>
          <a:xfrm>
            <a:off x="6477000" y="6447797"/>
            <a:ext cx="2438400" cy="381000"/>
          </a:xfrm>
          <a:prstGeom prst="rect">
            <a:avLst/>
          </a:prstGeom>
          <a:solidFill>
            <a:schemeClr val="bg1">
              <a:alpha val="90000"/>
            </a:schemeClr>
          </a:solidFill>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900" dirty="0" smtClean="0">
                <a:solidFill>
                  <a:srgbClr val="000000"/>
                </a:solidFill>
                <a:effectLst>
                  <a:outerShdw blurRad="38100" dist="38100" dir="2700000" algn="tl">
                    <a:srgbClr val="C0C0C0"/>
                  </a:outerShdw>
                </a:effectLst>
                <a:latin typeface="Tahoma" charset="0"/>
                <a:cs typeface="Arial" charset="0"/>
              </a:rPr>
              <a:t>Copyright © 2015 Pearson Education, Inc.</a:t>
            </a:r>
            <a:endParaRPr lang="en-US" sz="900" b="1" dirty="0">
              <a:solidFill>
                <a:srgbClr val="464646"/>
              </a:solidFill>
              <a:effectLst>
                <a:outerShdw blurRad="31750" dist="25400" dir="5400000" algn="tl" rotWithShape="0">
                  <a:srgbClr val="000000">
                    <a:alpha val="25000"/>
                  </a:srgbClr>
                </a:outerShdw>
              </a:effectLst>
              <a:cs typeface="Lucida Sans Unicode" pitchFamily="34" charset="0"/>
            </a:endParaRPr>
          </a:p>
        </p:txBody>
      </p:sp>
    </p:spTree>
  </p:cSld>
  <p:clrMap bg1="lt1" tx1="dk1" bg2="lt2" tx2="dk2" accent1="accent1" accent2="accent2" accent3="accent3" accent4="accent4" accent5="accent5" accent6="accent6" hlink="hlink" folHlink="folHlink"/>
  <p:sldLayoutIdLst>
    <p:sldLayoutId id="2147483882" r:id="rId1"/>
    <p:sldLayoutId id="2147483883" r:id="rId2"/>
    <p:sldLayoutId id="2147483884" r:id="rId3"/>
    <p:sldLayoutId id="2147483888" r:id="rId4"/>
  </p:sldLayoutIdLst>
  <p:hf hdr="0" ftr="0" dt="0"/>
  <p:txStyles>
    <p:titleStyle>
      <a:lvl1pPr algn="l" rtl="0" eaLnBrk="0" fontAlgn="base" hangingPunct="0">
        <a:spcBef>
          <a:spcPct val="0"/>
        </a:spcBef>
        <a:spcAft>
          <a:spcPct val="0"/>
        </a:spcAft>
        <a:defRPr sz="4100" b="1" kern="1200">
          <a:solidFill>
            <a:schemeClr val="tx2"/>
          </a:solidFill>
          <a:effectLst>
            <a:outerShdw blurRad="31750" dist="25400" dir="5400000" algn="tl" rotWithShape="0">
              <a:srgbClr val="000000">
                <a:alpha val="25000"/>
              </a:srgbClr>
            </a:outerShdw>
          </a:effectLst>
          <a:latin typeface="+mj-lt"/>
          <a:ea typeface="+mj-ea"/>
          <a:cs typeface="+mj-cs"/>
        </a:defRPr>
      </a:lvl1pPr>
      <a:lvl2pPr algn="l" rtl="0" eaLnBrk="0" fontAlgn="base" hangingPunct="0">
        <a:spcBef>
          <a:spcPct val="0"/>
        </a:spcBef>
        <a:spcAft>
          <a:spcPct val="0"/>
        </a:spcAft>
        <a:defRPr sz="4100" b="1">
          <a:solidFill>
            <a:schemeClr val="tx2"/>
          </a:solidFill>
          <a:latin typeface="Lucida Sans Unicode" pitchFamily="34" charset="0"/>
        </a:defRPr>
      </a:lvl2pPr>
      <a:lvl3pPr algn="l" rtl="0" eaLnBrk="0" fontAlgn="base" hangingPunct="0">
        <a:spcBef>
          <a:spcPct val="0"/>
        </a:spcBef>
        <a:spcAft>
          <a:spcPct val="0"/>
        </a:spcAft>
        <a:defRPr sz="4100" b="1">
          <a:solidFill>
            <a:schemeClr val="tx2"/>
          </a:solidFill>
          <a:latin typeface="Lucida Sans Unicode" pitchFamily="34" charset="0"/>
        </a:defRPr>
      </a:lvl3pPr>
      <a:lvl4pPr algn="l" rtl="0" eaLnBrk="0" fontAlgn="base" hangingPunct="0">
        <a:spcBef>
          <a:spcPct val="0"/>
        </a:spcBef>
        <a:spcAft>
          <a:spcPct val="0"/>
        </a:spcAft>
        <a:defRPr sz="4100" b="1">
          <a:solidFill>
            <a:schemeClr val="tx2"/>
          </a:solidFill>
          <a:latin typeface="Lucida Sans Unicode" pitchFamily="34" charset="0"/>
        </a:defRPr>
      </a:lvl4pPr>
      <a:lvl5pPr algn="l" rtl="0" eaLnBrk="0" fontAlgn="base" hangingPunct="0">
        <a:spcBef>
          <a:spcPct val="0"/>
        </a:spcBef>
        <a:spcAft>
          <a:spcPct val="0"/>
        </a:spcAft>
        <a:defRPr sz="4100" b="1">
          <a:solidFill>
            <a:schemeClr val="tx2"/>
          </a:solidFill>
          <a:latin typeface="Lucida Sans Unicode" pitchFamily="34" charset="0"/>
        </a:defRPr>
      </a:lvl5pPr>
      <a:lvl6pPr marL="457200" algn="l" rtl="0" fontAlgn="base">
        <a:spcBef>
          <a:spcPct val="0"/>
        </a:spcBef>
        <a:spcAft>
          <a:spcPct val="0"/>
        </a:spcAft>
        <a:defRPr sz="4100" b="1">
          <a:solidFill>
            <a:schemeClr val="tx2"/>
          </a:solidFill>
          <a:latin typeface="Lucida Sans Unicode" pitchFamily="34" charset="0"/>
        </a:defRPr>
      </a:lvl6pPr>
      <a:lvl7pPr marL="914400" algn="l" rtl="0" fontAlgn="base">
        <a:spcBef>
          <a:spcPct val="0"/>
        </a:spcBef>
        <a:spcAft>
          <a:spcPct val="0"/>
        </a:spcAft>
        <a:defRPr sz="4100" b="1">
          <a:solidFill>
            <a:schemeClr val="tx2"/>
          </a:solidFill>
          <a:latin typeface="Lucida Sans Unicode" pitchFamily="34" charset="0"/>
        </a:defRPr>
      </a:lvl7pPr>
      <a:lvl8pPr marL="1371600" algn="l" rtl="0" fontAlgn="base">
        <a:spcBef>
          <a:spcPct val="0"/>
        </a:spcBef>
        <a:spcAft>
          <a:spcPct val="0"/>
        </a:spcAft>
        <a:defRPr sz="4100" b="1">
          <a:solidFill>
            <a:schemeClr val="tx2"/>
          </a:solidFill>
          <a:latin typeface="Lucida Sans Unicode" pitchFamily="34" charset="0"/>
        </a:defRPr>
      </a:lvl8pPr>
      <a:lvl9pPr marL="1828800" algn="l" rtl="0" fontAlgn="base">
        <a:spcBef>
          <a:spcPct val="0"/>
        </a:spcBef>
        <a:spcAft>
          <a:spcPct val="0"/>
        </a:spcAft>
        <a:defRPr sz="4100" b="1">
          <a:solidFill>
            <a:schemeClr val="tx2"/>
          </a:solidFill>
          <a:latin typeface="Lucida Sans Unicode" pitchFamily="34" charset="0"/>
        </a:defRPr>
      </a:lvl9pPr>
      <a:extLst/>
    </p:titleStyle>
    <p:bodyStyle>
      <a:lvl1pPr marL="365125" indent="-255588" algn="l" rtl="0" eaLnBrk="0" fontAlgn="base" hangingPunct="0">
        <a:spcBef>
          <a:spcPts val="400"/>
        </a:spcBef>
        <a:spcAft>
          <a:spcPct val="0"/>
        </a:spcAft>
        <a:buClr>
          <a:schemeClr val="accent1"/>
        </a:buClr>
        <a:buSzPct val="68000"/>
        <a:buFont typeface="Wingdings 3" pitchFamily="18" charset="2"/>
        <a:buChar char=""/>
        <a:defRPr sz="2700" kern="1200">
          <a:solidFill>
            <a:schemeClr val="tx1"/>
          </a:solidFill>
          <a:latin typeface="+mn-lt"/>
          <a:ea typeface="+mn-ea"/>
          <a:cs typeface="+mn-cs"/>
        </a:defRPr>
      </a:lvl1pPr>
      <a:lvl2pPr marL="620713" indent="-228600" algn="l" rtl="0" eaLnBrk="0" fontAlgn="base" hangingPunct="0">
        <a:spcBef>
          <a:spcPts val="325"/>
        </a:spcBef>
        <a:spcAft>
          <a:spcPct val="0"/>
        </a:spcAft>
        <a:buClr>
          <a:schemeClr val="accent1"/>
        </a:buClr>
        <a:buFont typeface="Verdana" pitchFamily="34" charset="0"/>
        <a:buChar char="◦"/>
        <a:defRPr sz="2300" kern="1200">
          <a:solidFill>
            <a:schemeClr val="tx1"/>
          </a:solidFill>
          <a:latin typeface="+mn-lt"/>
          <a:ea typeface="+mn-ea"/>
          <a:cs typeface="+mn-cs"/>
        </a:defRPr>
      </a:lvl2pPr>
      <a:lvl3pPr marL="858838" indent="-228600" algn="l" rtl="0" eaLnBrk="0" fontAlgn="base" hangingPunct="0">
        <a:spcBef>
          <a:spcPts val="350"/>
        </a:spcBef>
        <a:spcAft>
          <a:spcPct val="0"/>
        </a:spcAft>
        <a:buClr>
          <a:schemeClr val="accent2"/>
        </a:buClr>
        <a:buSzPct val="100000"/>
        <a:buFont typeface="Wingdings 2" pitchFamily="18" charset="2"/>
        <a:buChar char=""/>
        <a:defRPr sz="2100" kern="1200">
          <a:solidFill>
            <a:schemeClr val="tx1"/>
          </a:solidFill>
          <a:latin typeface="+mn-lt"/>
          <a:ea typeface="+mn-ea"/>
          <a:cs typeface="+mn-cs"/>
        </a:defRPr>
      </a:lvl3pPr>
      <a:lvl4pPr marL="1143000" indent="-228600" algn="l" rtl="0" eaLnBrk="0" fontAlgn="base" hangingPunct="0">
        <a:spcBef>
          <a:spcPts val="350"/>
        </a:spcBef>
        <a:spcAft>
          <a:spcPct val="0"/>
        </a:spcAft>
        <a:buClr>
          <a:schemeClr val="accent2"/>
        </a:buClr>
        <a:buFont typeface="Wingdings 2" pitchFamily="18" charset="2"/>
        <a:buChar char=""/>
        <a:defRPr sz="1900" kern="1200">
          <a:solidFill>
            <a:schemeClr val="tx1"/>
          </a:solidFill>
          <a:latin typeface="+mn-lt"/>
          <a:ea typeface="+mn-ea"/>
          <a:cs typeface="+mn-cs"/>
        </a:defRPr>
      </a:lvl4pPr>
      <a:lvl5pPr marL="1371600" indent="-228600" algn="l" rtl="0" eaLnBrk="0" fontAlgn="base" hangingPunct="0">
        <a:spcBef>
          <a:spcPts val="350"/>
        </a:spcBef>
        <a:spcAft>
          <a:spcPct val="0"/>
        </a:spcAft>
        <a:buClr>
          <a:schemeClr val="accent2"/>
        </a:buClr>
        <a:buFont typeface="Wingdings 2" pitchFamily="18" charset="2"/>
        <a:buChar char=""/>
        <a:defRPr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cid:3287383400_2177562"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Subtitle 2"/>
          <p:cNvSpPr>
            <a:spLocks noGrp="1"/>
          </p:cNvSpPr>
          <p:nvPr>
            <p:ph idx="1"/>
          </p:nvPr>
        </p:nvSpPr>
        <p:spPr>
          <a:xfrm>
            <a:off x="609600" y="1447800"/>
            <a:ext cx="8229600" cy="4525962"/>
          </a:xfrm>
          <a:prstGeom prst="round2DiagRect">
            <a:avLst/>
          </a:prstGeom>
          <a:solidFill>
            <a:schemeClr val="bg1">
              <a:alpha val="90000"/>
            </a:schemeClr>
          </a:solidFill>
          <a:ln>
            <a:miter lim="800000"/>
            <a:headEnd/>
            <a:tailEnd/>
          </a:ln>
        </p:spPr>
        <p:txBody>
          <a:bodyPr rtlCol="0" anchor="ctr">
            <a:normAutofit/>
          </a:bodyPr>
          <a:lstStyle/>
          <a:p>
            <a:pPr algn="r" fontAlgn="auto">
              <a:spcBef>
                <a:spcPct val="0"/>
              </a:spcBef>
              <a:spcAft>
                <a:spcPts val="0"/>
              </a:spcAft>
              <a:buFont typeface="Arial" pitchFamily="34" charset="0"/>
              <a:buNone/>
              <a:defRPr/>
            </a:pPr>
            <a:r>
              <a:rPr lang="en-US" b="1" dirty="0" smtClean="0">
                <a:solidFill>
                  <a:schemeClr val="tx2"/>
                </a:solidFill>
                <a:effectLst>
                  <a:outerShdw blurRad="31750" dist="25400" dir="5400000" algn="tl" rotWithShape="0">
                    <a:srgbClr val="000000">
                      <a:alpha val="25000"/>
                    </a:srgbClr>
                  </a:outerShdw>
                </a:effectLst>
                <a:ea typeface="+mj-ea"/>
                <a:cs typeface="Lucida Sans Unicode" pitchFamily="34" charset="0"/>
              </a:rPr>
              <a:t>  Chapter 6</a:t>
            </a:r>
            <a:endParaRPr lang="en-US" b="1" dirty="0">
              <a:solidFill>
                <a:schemeClr val="tx2"/>
              </a:solidFill>
              <a:effectLst>
                <a:outerShdw blurRad="31750" dist="25400" dir="5400000" algn="tl" rotWithShape="0">
                  <a:srgbClr val="000000">
                    <a:alpha val="25000"/>
                  </a:srgbClr>
                </a:outerShdw>
              </a:effectLst>
              <a:ea typeface="+mj-ea"/>
              <a:cs typeface="Lucida Sans Unicode" pitchFamily="34" charset="0"/>
            </a:endParaRPr>
          </a:p>
        </p:txBody>
      </p:sp>
      <p:sp>
        <p:nvSpPr>
          <p:cNvPr id="7" name="Title 1"/>
          <p:cNvSpPr>
            <a:spLocks noGrp="1"/>
          </p:cNvSpPr>
          <p:nvPr>
            <p:ph type="title"/>
          </p:nvPr>
        </p:nvSpPr>
        <p:spPr>
          <a:xfrm>
            <a:off x="381000" y="2286000"/>
            <a:ext cx="8229600" cy="1143000"/>
          </a:xfrm>
          <a:prstGeom prst="round2DiagRect">
            <a:avLst/>
          </a:prstGeom>
          <a:solidFill>
            <a:schemeClr val="bg1">
              <a:alpha val="90000"/>
            </a:schemeClr>
          </a:solidFill>
        </p:spPr>
        <p:txBody>
          <a:bodyPr rtlCol="0"/>
          <a:lstStyle/>
          <a:p>
            <a:pPr algn="r" fontAlgn="auto">
              <a:spcAft>
                <a:spcPts val="0"/>
              </a:spcAft>
              <a:defRPr/>
            </a:pPr>
            <a:r>
              <a:rPr lang="en-US" sz="4800" dirty="0" smtClean="0">
                <a:cs typeface="Lucida Sans Unicode" pitchFamily="34" charset="0"/>
              </a:rPr>
              <a:t>Firewalls</a:t>
            </a:r>
            <a:endParaRPr lang="en-US" sz="4800" dirty="0">
              <a:cs typeface="Lucida Sans Unicode" pitchFamily="34" charset="0"/>
            </a:endParaRPr>
          </a:p>
        </p:txBody>
      </p:sp>
      <p:sp>
        <p:nvSpPr>
          <p:cNvPr id="12" name="Title 1"/>
          <p:cNvSpPr txBox="1">
            <a:spLocks/>
          </p:cNvSpPr>
          <p:nvPr/>
        </p:nvSpPr>
        <p:spPr>
          <a:xfrm>
            <a:off x="152400" y="381000"/>
            <a:ext cx="8686800" cy="1143000"/>
          </a:xfrm>
          <a:prstGeom prst="round2DiagRect">
            <a:avLst/>
          </a:prstGeom>
          <a:solidFill>
            <a:schemeClr val="bg1">
              <a:alpha val="90000"/>
            </a:schemeClr>
          </a:solidFill>
        </p:spPr>
        <p:txBody>
          <a:bodyPr vert="horz" rtlCol="0" anchor="ctr">
            <a:normAutofit/>
            <a:scene3d>
              <a:camera prst="orthographicFront"/>
              <a:lightRig rig="soft" dir="t"/>
            </a:scene3d>
            <a:sp3d prstMaterial="softEdge">
              <a:bevelT w="25400" h="25400"/>
            </a:sp3d>
          </a:bodyPr>
          <a:lstStyle>
            <a:lvl1pPr algn="l" rtl="0" eaLnBrk="0" fontAlgn="base" hangingPunct="0">
              <a:spcBef>
                <a:spcPct val="0"/>
              </a:spcBef>
              <a:spcAft>
                <a:spcPct val="0"/>
              </a:spcAft>
              <a:defRPr sz="4100" b="1" kern="1200">
                <a:solidFill>
                  <a:schemeClr val="tx2"/>
                </a:solidFill>
                <a:effectLst>
                  <a:outerShdw blurRad="31750" dist="25400" dir="5400000" algn="tl" rotWithShape="0">
                    <a:srgbClr val="000000">
                      <a:alpha val="25000"/>
                    </a:srgbClr>
                  </a:outerShdw>
                </a:effectLst>
                <a:latin typeface="+mj-lt"/>
                <a:ea typeface="+mj-ea"/>
                <a:cs typeface="+mj-cs"/>
              </a:defRPr>
            </a:lvl1pPr>
            <a:lvl2pPr algn="l" rtl="0" eaLnBrk="0" fontAlgn="base" hangingPunct="0">
              <a:spcBef>
                <a:spcPct val="0"/>
              </a:spcBef>
              <a:spcAft>
                <a:spcPct val="0"/>
              </a:spcAft>
              <a:defRPr sz="4100" b="1">
                <a:solidFill>
                  <a:schemeClr val="tx2"/>
                </a:solidFill>
                <a:latin typeface="Lucida Sans Unicode" pitchFamily="34" charset="0"/>
              </a:defRPr>
            </a:lvl2pPr>
            <a:lvl3pPr algn="l" rtl="0" eaLnBrk="0" fontAlgn="base" hangingPunct="0">
              <a:spcBef>
                <a:spcPct val="0"/>
              </a:spcBef>
              <a:spcAft>
                <a:spcPct val="0"/>
              </a:spcAft>
              <a:defRPr sz="4100" b="1">
                <a:solidFill>
                  <a:schemeClr val="tx2"/>
                </a:solidFill>
                <a:latin typeface="Lucida Sans Unicode" pitchFamily="34" charset="0"/>
              </a:defRPr>
            </a:lvl3pPr>
            <a:lvl4pPr algn="l" rtl="0" eaLnBrk="0" fontAlgn="base" hangingPunct="0">
              <a:spcBef>
                <a:spcPct val="0"/>
              </a:spcBef>
              <a:spcAft>
                <a:spcPct val="0"/>
              </a:spcAft>
              <a:defRPr sz="4100" b="1">
                <a:solidFill>
                  <a:schemeClr val="tx2"/>
                </a:solidFill>
                <a:latin typeface="Lucida Sans Unicode" pitchFamily="34" charset="0"/>
              </a:defRPr>
            </a:lvl4pPr>
            <a:lvl5pPr algn="l" rtl="0" eaLnBrk="0" fontAlgn="base" hangingPunct="0">
              <a:spcBef>
                <a:spcPct val="0"/>
              </a:spcBef>
              <a:spcAft>
                <a:spcPct val="0"/>
              </a:spcAft>
              <a:defRPr sz="4100" b="1">
                <a:solidFill>
                  <a:schemeClr val="tx2"/>
                </a:solidFill>
                <a:latin typeface="Lucida Sans Unicode" pitchFamily="34" charset="0"/>
              </a:defRPr>
            </a:lvl5pPr>
            <a:lvl6pPr marL="457200" algn="l" rtl="0" fontAlgn="base">
              <a:spcBef>
                <a:spcPct val="0"/>
              </a:spcBef>
              <a:spcAft>
                <a:spcPct val="0"/>
              </a:spcAft>
              <a:defRPr sz="4100" b="1">
                <a:solidFill>
                  <a:schemeClr val="tx2"/>
                </a:solidFill>
                <a:latin typeface="Lucida Sans Unicode" pitchFamily="34" charset="0"/>
              </a:defRPr>
            </a:lvl6pPr>
            <a:lvl7pPr marL="914400" algn="l" rtl="0" fontAlgn="base">
              <a:spcBef>
                <a:spcPct val="0"/>
              </a:spcBef>
              <a:spcAft>
                <a:spcPct val="0"/>
              </a:spcAft>
              <a:defRPr sz="4100" b="1">
                <a:solidFill>
                  <a:schemeClr val="tx2"/>
                </a:solidFill>
                <a:latin typeface="Lucida Sans Unicode" pitchFamily="34" charset="0"/>
              </a:defRPr>
            </a:lvl7pPr>
            <a:lvl8pPr marL="1371600" algn="l" rtl="0" fontAlgn="base">
              <a:spcBef>
                <a:spcPct val="0"/>
              </a:spcBef>
              <a:spcAft>
                <a:spcPct val="0"/>
              </a:spcAft>
              <a:defRPr sz="4100" b="1">
                <a:solidFill>
                  <a:schemeClr val="tx2"/>
                </a:solidFill>
                <a:latin typeface="Lucida Sans Unicode" pitchFamily="34" charset="0"/>
              </a:defRPr>
            </a:lvl8pPr>
            <a:lvl9pPr marL="1828800" algn="l" rtl="0" fontAlgn="base">
              <a:spcBef>
                <a:spcPct val="0"/>
              </a:spcBef>
              <a:spcAft>
                <a:spcPct val="0"/>
              </a:spcAft>
              <a:defRPr sz="4100" b="1">
                <a:solidFill>
                  <a:schemeClr val="tx2"/>
                </a:solidFill>
                <a:latin typeface="Lucida Sans Unicode" pitchFamily="34" charset="0"/>
              </a:defRPr>
            </a:lvl9pPr>
            <a:extLst/>
          </a:lstStyle>
          <a:p>
            <a:pPr algn="ctr" fontAlgn="auto">
              <a:spcAft>
                <a:spcPts val="0"/>
              </a:spcAft>
              <a:defRPr/>
            </a:pPr>
            <a:r>
              <a:rPr lang="en-US" sz="3200" dirty="0" smtClean="0">
                <a:solidFill>
                  <a:srgbClr val="464646"/>
                </a:solidFill>
                <a:latin typeface="Lucida Sans Unicode"/>
                <a:cs typeface="Lucida Sans Unicode" pitchFamily="34" charset="0"/>
              </a:rPr>
              <a:t>Corporate Computer Security, 4</a:t>
            </a:r>
            <a:r>
              <a:rPr lang="en-US" sz="3200" baseline="30000" dirty="0" smtClean="0">
                <a:solidFill>
                  <a:srgbClr val="464646"/>
                </a:solidFill>
                <a:latin typeface="Lucida Sans Unicode"/>
                <a:cs typeface="Lucida Sans Unicode" pitchFamily="34" charset="0"/>
              </a:rPr>
              <a:t>th</a:t>
            </a:r>
            <a:r>
              <a:rPr lang="en-US" sz="3200" dirty="0" smtClean="0">
                <a:solidFill>
                  <a:srgbClr val="464646"/>
                </a:solidFill>
                <a:latin typeface="Lucida Sans Unicode"/>
                <a:cs typeface="Lucida Sans Unicode" pitchFamily="34" charset="0"/>
              </a:rPr>
              <a:t> Edition </a:t>
            </a:r>
          </a:p>
          <a:p>
            <a:pPr algn="ctr" fontAlgn="auto">
              <a:spcAft>
                <a:spcPts val="0"/>
              </a:spcAft>
              <a:defRPr/>
            </a:pPr>
            <a:r>
              <a:rPr lang="en-US" sz="2800" dirty="0" smtClean="0">
                <a:solidFill>
                  <a:srgbClr val="464646"/>
                </a:solidFill>
                <a:latin typeface="Lucida Sans Unicode"/>
                <a:cs typeface="Lucida Sans Unicode" pitchFamily="34" charset="0"/>
              </a:rPr>
              <a:t>Randall J. Boyle &amp; Raymond R. Panko</a:t>
            </a:r>
            <a:endParaRPr lang="en-US" sz="2800" dirty="0">
              <a:solidFill>
                <a:srgbClr val="464646"/>
              </a:solidFill>
              <a:latin typeface="Lucida Sans Unicode"/>
              <a:cs typeface="Lucida Sans Unicode" pitchFamily="34" charset="0"/>
            </a:endParaRPr>
          </a:p>
        </p:txBody>
      </p:sp>
    </p:spTree>
    <p:extLst>
      <p:ext uri="{BB962C8B-B14F-4D97-AF65-F5344CB8AC3E}">
        <p14:creationId xmlns:p14="http://schemas.microsoft.com/office/powerpoint/2010/main" val="7104799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Content Placeholder 1"/>
          <p:cNvSpPr>
            <a:spLocks noGrp="1"/>
          </p:cNvSpPr>
          <p:nvPr>
            <p:ph idx="1"/>
          </p:nvPr>
        </p:nvSpPr>
        <p:spPr/>
        <p:txBody>
          <a:bodyPr/>
          <a:lstStyle/>
          <a:p>
            <a:pPr eaLnBrk="1"/>
            <a:r>
              <a:rPr lang="en-US" b="1" dirty="0" smtClean="0"/>
              <a:t>Firewall Capacity</a:t>
            </a:r>
          </a:p>
          <a:p>
            <a:pPr lvl="1" eaLnBrk="1"/>
            <a:r>
              <a:rPr lang="en-US" dirty="0" smtClean="0"/>
              <a:t>Firewalls must have the capacity to handle the incoming traffic volume</a:t>
            </a:r>
          </a:p>
          <a:p>
            <a:pPr lvl="1" eaLnBrk="1"/>
            <a:r>
              <a:rPr lang="en-US" dirty="0" smtClean="0"/>
              <a:t>Some can handle normal traffic but cannot handle traffic during heavy attacks</a:t>
            </a:r>
          </a:p>
          <a:p>
            <a:pPr lvl="1" eaLnBrk="1"/>
            <a:r>
              <a:rPr lang="en-US" dirty="0" smtClean="0"/>
              <a:t>They must be able to handle incoming traffic at wire speed—the maximum speed of data coming into each port</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6.1: The Danger of Traffic Overload</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10</a:t>
            </a:fld>
            <a:endParaRPr lang="en-US" dirty="0">
              <a:solidFill>
                <a:prstClr val="white"/>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Content Placeholder 1"/>
          <p:cNvSpPr>
            <a:spLocks noGrp="1"/>
          </p:cNvSpPr>
          <p:nvPr>
            <p:ph idx="1"/>
          </p:nvPr>
        </p:nvSpPr>
        <p:spPr/>
        <p:txBody>
          <a:bodyPr/>
          <a:lstStyle/>
          <a:p>
            <a:pPr eaLnBrk="1"/>
            <a:r>
              <a:rPr lang="en-US" b="1" dirty="0" smtClean="0"/>
              <a:t>Processing Power Is Increasing Rapidly</a:t>
            </a:r>
          </a:p>
          <a:p>
            <a:pPr lvl="1" eaLnBrk="1"/>
            <a:r>
              <a:rPr lang="en-US" dirty="0" smtClean="0"/>
              <a:t>As processing power increases, more sophisticated filtering methods should become possible</a:t>
            </a:r>
          </a:p>
          <a:p>
            <a:pPr lvl="1" eaLnBrk="1"/>
            <a:r>
              <a:rPr lang="en-US" dirty="0" smtClean="0"/>
              <a:t>We can even have unified threat management (UTM), in which a single firewall can use many forms of filtering, including antivirus filtering and even spam filtering. (Traditional firewalls do not do these types of application-level malware filtering.)</a:t>
            </a:r>
          </a:p>
          <a:p>
            <a:pPr lvl="1" eaLnBrk="1"/>
            <a:r>
              <a:rPr lang="en-US" dirty="0" smtClean="0"/>
              <a:t>However, increasing traffic is soaking up much of this increasing processing power</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6.1: The Danger of Traffic Overload</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11</a:t>
            </a:fld>
            <a:endParaRPr lang="en-US" dirty="0">
              <a:solidFill>
                <a:prstClr val="white"/>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Content Placeholder 1"/>
          <p:cNvSpPr>
            <a:spLocks noGrp="1"/>
          </p:cNvSpPr>
          <p:nvPr>
            <p:ph idx="1"/>
          </p:nvPr>
        </p:nvSpPr>
        <p:spPr>
          <a:xfrm>
            <a:off x="457200" y="1570038"/>
            <a:ext cx="8229600" cy="4525962"/>
          </a:xfrm>
        </p:spPr>
        <p:txBody>
          <a:bodyPr/>
          <a:lstStyle/>
          <a:p>
            <a:pPr eaLnBrk="1"/>
            <a:r>
              <a:rPr lang="en-US" b="1" smtClean="0"/>
              <a:t>Firewall Filtering Mechanisms</a:t>
            </a:r>
          </a:p>
          <a:p>
            <a:pPr lvl="1" eaLnBrk="1"/>
            <a:r>
              <a:rPr lang="en-US" smtClean="0"/>
              <a:t>There are many types</a:t>
            </a:r>
          </a:p>
          <a:p>
            <a:pPr lvl="1" eaLnBrk="1"/>
            <a:r>
              <a:rPr lang="en-US" smtClean="0"/>
              <a:t>We will focus most heavily on the most important firewall filtering method, stateful packet inspection (SPI)</a:t>
            </a:r>
          </a:p>
          <a:p>
            <a:pPr lvl="1" eaLnBrk="1"/>
            <a:r>
              <a:rPr lang="en-US" smtClean="0"/>
              <a:t>Single firewalls can use multiple filtering mechanisms, most commonly, SPI with other secondary filtering mechanisms</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6.1: The Danger of Traffic Overload</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12</a:t>
            </a:fld>
            <a:endParaRPr lang="en-US" dirty="0">
              <a:solidFill>
                <a:prstClr val="white"/>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6.2  Static Packet Filtering</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Application Proxy Firewalls</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046668CC-C379-4EC0-891F-E0FE8B71DBDB}" type="slidenum">
              <a:rPr lang="en-US" smtClean="0">
                <a:solidFill>
                  <a:schemeClr val="bg1"/>
                </a:solidFill>
                <a:latin typeface="Lucida Sans Unicode" pitchFamily="34" charset="0"/>
              </a:rPr>
              <a:pPr eaLnBrk="1" hangingPunct="1"/>
              <a:t>13</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Firewall Architectures</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Firewall Management</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Firewall Filtering Problems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Content Placeholder 1"/>
          <p:cNvSpPr>
            <a:spLocks noGrp="1"/>
          </p:cNvSpPr>
          <p:nvPr>
            <p:ph idx="1"/>
          </p:nvPr>
        </p:nvSpPr>
        <p:spPr/>
        <p:txBody>
          <a:bodyPr/>
          <a:lstStyle/>
          <a:p>
            <a:pPr eaLnBrk="1"/>
            <a:r>
              <a:rPr lang="en-US" b="1" smtClean="0"/>
              <a:t>Static Packet Filtering</a:t>
            </a:r>
          </a:p>
          <a:p>
            <a:pPr lvl="1" eaLnBrk="1"/>
            <a:r>
              <a:rPr lang="en-US" smtClean="0"/>
              <a:t>This was the earliest firewall filtering mechanism</a:t>
            </a:r>
          </a:p>
          <a:p>
            <a:pPr lvl="1" eaLnBrk="1"/>
            <a:r>
              <a:rPr lang="en-US" smtClean="0"/>
              <a:t>Limits</a:t>
            </a:r>
          </a:p>
          <a:p>
            <a:pPr lvl="2" eaLnBrk="1"/>
            <a:r>
              <a:rPr lang="en-US" smtClean="0"/>
              <a:t>Examines packets one at a time, in isolation</a:t>
            </a:r>
          </a:p>
          <a:p>
            <a:pPr lvl="2" eaLnBrk="1"/>
            <a:r>
              <a:rPr lang="en-US" smtClean="0"/>
              <a:t>Only looks at some internet and transport headers</a:t>
            </a:r>
          </a:p>
          <a:p>
            <a:pPr lvl="2" eaLnBrk="1"/>
            <a:r>
              <a:rPr lang="en-US" smtClean="0"/>
              <a:t>Consequently, unable to stop many types of attacks</a:t>
            </a:r>
          </a:p>
        </p:txBody>
      </p:sp>
      <p:sp>
        <p:nvSpPr>
          <p:cNvPr id="5" name="Title 4"/>
          <p:cNvSpPr>
            <a:spLocks noGrp="1"/>
          </p:cNvSpPr>
          <p:nvPr>
            <p:ph type="title"/>
          </p:nvPr>
        </p:nvSpPr>
        <p:spPr/>
        <p:txBody>
          <a:bodyPr/>
          <a:lstStyle/>
          <a:p>
            <a:pPr eaLnBrk="1" fontAlgn="auto" hangingPunct="1">
              <a:spcAft>
                <a:spcPts val="0"/>
              </a:spcAft>
              <a:defRPr/>
            </a:pPr>
            <a:r>
              <a:rPr lang="en-US" dirty="0" smtClean="0"/>
              <a:t>6.2: Static Packet Filtering</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14</a:t>
            </a:fld>
            <a:endParaRPr lang="en-US" dirty="0">
              <a:solidFill>
                <a:prstClr val="white"/>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Content Placeholder 1"/>
          <p:cNvSpPr>
            <a:spLocks noGrp="1"/>
          </p:cNvSpPr>
          <p:nvPr>
            <p:ph idx="1"/>
          </p:nvPr>
        </p:nvSpPr>
        <p:spPr/>
        <p:txBody>
          <a:bodyPr/>
          <a:lstStyle/>
          <a:p>
            <a:pPr eaLnBrk="1"/>
            <a:r>
              <a:rPr lang="en-US" b="1" smtClean="0"/>
              <a:t>Inspects Packets One at a Time, in Isolation</a:t>
            </a:r>
          </a:p>
          <a:p>
            <a:pPr lvl="1" eaLnBrk="1"/>
            <a:r>
              <a:rPr lang="en-US" smtClean="0"/>
              <a:t>If it receives a packet containing a SYN/ACK segment, this may be a legitimate response to an internally initiated SYN segment</a:t>
            </a:r>
          </a:p>
          <a:p>
            <a:pPr lvl="2" eaLnBrk="1"/>
            <a:r>
              <a:rPr lang="en-US" smtClean="0"/>
              <a:t>The firewall must pass packets containing these segments, or internally initiated communications cannot exist</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6.2: Static Packet Filtering</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15</a:t>
            </a:fld>
            <a:endParaRPr lang="en-US" dirty="0">
              <a:solidFill>
                <a:prstClr val="white"/>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Content Placeholder 1"/>
          <p:cNvSpPr>
            <a:spLocks noGrp="1"/>
          </p:cNvSpPr>
          <p:nvPr>
            <p:ph idx="1"/>
          </p:nvPr>
        </p:nvSpPr>
        <p:spPr>
          <a:xfrm>
            <a:off x="457200" y="1481138"/>
            <a:ext cx="8229600" cy="4919662"/>
          </a:xfrm>
        </p:spPr>
        <p:txBody>
          <a:bodyPr/>
          <a:lstStyle/>
          <a:p>
            <a:pPr eaLnBrk="1"/>
            <a:r>
              <a:rPr lang="en-US" b="1" smtClean="0"/>
              <a:t>Inspects Packets One at a Time, in Isolation</a:t>
            </a:r>
          </a:p>
          <a:p>
            <a:pPr lvl="1" eaLnBrk="1"/>
            <a:r>
              <a:rPr lang="en-US" smtClean="0"/>
              <a:t>However, this SYN/ACK segment could be an external attack</a:t>
            </a:r>
          </a:p>
          <a:p>
            <a:pPr lvl="2" eaLnBrk="1"/>
            <a:r>
              <a:rPr lang="en-US" smtClean="0"/>
              <a:t>It could be sent to elicit an RST segment confirming that there is a victim at the IP address to which the SYN/ACK segment is sent</a:t>
            </a:r>
          </a:p>
          <a:p>
            <a:pPr lvl="2" eaLnBrk="1"/>
            <a:r>
              <a:rPr lang="en-US" smtClean="0"/>
              <a:t>A static packet filtering firewall cannot stop this attack</a:t>
            </a:r>
          </a:p>
        </p:txBody>
      </p:sp>
      <p:sp>
        <p:nvSpPr>
          <p:cNvPr id="5" name="Title 4"/>
          <p:cNvSpPr>
            <a:spLocks noGrp="1"/>
          </p:cNvSpPr>
          <p:nvPr>
            <p:ph type="title"/>
          </p:nvPr>
        </p:nvSpPr>
        <p:spPr/>
        <p:txBody>
          <a:bodyPr/>
          <a:lstStyle/>
          <a:p>
            <a:pPr eaLnBrk="1" fontAlgn="auto" hangingPunct="1">
              <a:spcAft>
                <a:spcPts val="0"/>
              </a:spcAft>
              <a:defRPr/>
            </a:pPr>
            <a:r>
              <a:rPr lang="en-US" dirty="0" smtClean="0"/>
              <a:t>6.2: Static Packet Filtering</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16</a:t>
            </a:fld>
            <a:endParaRPr lang="en-US" dirty="0">
              <a:solidFill>
                <a:prstClr val="white"/>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1"/>
          <p:cNvSpPr>
            <a:spLocks noGrp="1"/>
          </p:cNvSpPr>
          <p:nvPr>
            <p:ph idx="1"/>
          </p:nvPr>
        </p:nvSpPr>
        <p:spPr>
          <a:xfrm>
            <a:off x="381000" y="1219200"/>
            <a:ext cx="8305800" cy="5072063"/>
          </a:xfrm>
        </p:spPr>
        <p:txBody>
          <a:bodyPr/>
          <a:lstStyle/>
          <a:p>
            <a:pPr eaLnBrk="1"/>
            <a:r>
              <a:rPr lang="en-US" b="1" dirty="0" smtClean="0"/>
              <a:t>Static Packet Filtering Can Stop Certain Attacks Very Efficiently</a:t>
            </a:r>
          </a:p>
          <a:p>
            <a:pPr lvl="1" eaLnBrk="1"/>
            <a:r>
              <a:rPr lang="en-US" dirty="0" smtClean="0"/>
              <a:t>Incoming ICMP Echo packets and other scanning probe packets</a:t>
            </a:r>
          </a:p>
          <a:p>
            <a:pPr lvl="1" eaLnBrk="1"/>
            <a:r>
              <a:rPr lang="en-US" dirty="0" smtClean="0"/>
              <a:t>Outgoing responses to scanning probe packets</a:t>
            </a:r>
          </a:p>
          <a:p>
            <a:pPr lvl="1" eaLnBrk="1"/>
            <a:r>
              <a:rPr lang="en-US" dirty="0" smtClean="0"/>
              <a:t>Packets with spoofed IP addresses (e.g., incoming packets with the source IP addresses of hosts inside the firm)</a:t>
            </a:r>
          </a:p>
          <a:p>
            <a:pPr lvl="1" eaLnBrk="1"/>
            <a:r>
              <a:rPr lang="en-US" dirty="0" smtClean="0"/>
              <a:t>Packets that have nonsensical field settings, such as a TCP segment with both the SYN and FIN bits set</a:t>
            </a:r>
          </a:p>
          <a:p>
            <a:pPr eaLnBrk="1" hangingPunct="1"/>
            <a:endParaRPr lang="en-US" dirty="0" smtClean="0"/>
          </a:p>
        </p:txBody>
      </p:sp>
      <p:sp>
        <p:nvSpPr>
          <p:cNvPr id="5" name="Title 4"/>
          <p:cNvSpPr>
            <a:spLocks noGrp="1"/>
          </p:cNvSpPr>
          <p:nvPr>
            <p:ph type="title"/>
          </p:nvPr>
        </p:nvSpPr>
        <p:spPr>
          <a:xfrm>
            <a:off x="457200" y="274638"/>
            <a:ext cx="8229600" cy="792162"/>
          </a:xfrm>
        </p:spPr>
        <p:txBody>
          <a:bodyPr/>
          <a:lstStyle/>
          <a:p>
            <a:pPr eaLnBrk="1" fontAlgn="auto" hangingPunct="1">
              <a:spcAft>
                <a:spcPts val="0"/>
              </a:spcAft>
              <a:defRPr/>
            </a:pPr>
            <a:r>
              <a:rPr lang="en-US" dirty="0" smtClean="0"/>
              <a:t>6.2: Static Packet Filtering</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17</a:t>
            </a:fld>
            <a:endParaRPr lang="en-US" dirty="0">
              <a:solidFill>
                <a:prstClr val="white"/>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Content Placeholder 1"/>
          <p:cNvSpPr>
            <a:spLocks noGrp="1"/>
          </p:cNvSpPr>
          <p:nvPr>
            <p:ph idx="1"/>
          </p:nvPr>
        </p:nvSpPr>
        <p:spPr/>
        <p:txBody>
          <a:bodyPr/>
          <a:lstStyle/>
          <a:p>
            <a:pPr eaLnBrk="1"/>
            <a:r>
              <a:rPr lang="en-US" b="1" smtClean="0"/>
              <a:t>Market Status</a:t>
            </a:r>
          </a:p>
          <a:p>
            <a:pPr lvl="1" eaLnBrk="1"/>
            <a:r>
              <a:rPr lang="en-US" smtClean="0"/>
              <a:t>No longer used as the main filtering mechanism for border firewalls</a:t>
            </a:r>
          </a:p>
          <a:p>
            <a:pPr lvl="1" eaLnBrk="1"/>
            <a:r>
              <a:rPr lang="en-US" smtClean="0"/>
              <a:t>May be used as a secondary filtering mechanism on main border firewalls</a:t>
            </a:r>
          </a:p>
        </p:txBody>
      </p:sp>
      <p:sp>
        <p:nvSpPr>
          <p:cNvPr id="5" name="Title 4"/>
          <p:cNvSpPr>
            <a:spLocks noGrp="1"/>
          </p:cNvSpPr>
          <p:nvPr>
            <p:ph type="title"/>
          </p:nvPr>
        </p:nvSpPr>
        <p:spPr/>
        <p:txBody>
          <a:bodyPr/>
          <a:lstStyle/>
          <a:p>
            <a:pPr eaLnBrk="1" fontAlgn="auto" hangingPunct="1">
              <a:spcAft>
                <a:spcPts val="0"/>
              </a:spcAft>
              <a:defRPr/>
            </a:pPr>
            <a:r>
              <a:rPr lang="en-US" dirty="0" smtClean="0"/>
              <a:t>6.2: Static Packet Filtering</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18</a:t>
            </a:fld>
            <a:endParaRPr lang="en-US" dirty="0">
              <a:solidFill>
                <a:prstClr val="white"/>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7"/>
          <p:cNvPicPr>
            <a:picLocks noChangeAspect="1" noChangeArrowheads="1"/>
          </p:cNvPicPr>
          <p:nvPr/>
        </p:nvPicPr>
        <p:blipFill>
          <a:blip r:embed="rId2">
            <a:extLst>
              <a:ext uri="{28A0092B-C50C-407E-A947-70E740481C1C}">
                <a14:useLocalDpi xmlns:a14="http://schemas.microsoft.com/office/drawing/2010/main" val="0"/>
              </a:ext>
            </a:extLst>
          </a:blip>
          <a:srcRect l="3481" t="17761" r="10007" b="7014"/>
          <a:stretch>
            <a:fillRect/>
          </a:stretch>
        </p:blipFill>
        <p:spPr bwMode="auto">
          <a:xfrm>
            <a:off x="1219200" y="3829051"/>
            <a:ext cx="7086600" cy="256591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32771" name="Content Placeholder 1"/>
          <p:cNvSpPr>
            <a:spLocks noGrp="1"/>
          </p:cNvSpPr>
          <p:nvPr>
            <p:ph idx="1"/>
          </p:nvPr>
        </p:nvSpPr>
        <p:spPr>
          <a:xfrm>
            <a:off x="457200" y="1481138"/>
            <a:ext cx="8229600" cy="2481262"/>
          </a:xfrm>
        </p:spPr>
        <p:txBody>
          <a:bodyPr/>
          <a:lstStyle/>
          <a:p>
            <a:pPr eaLnBrk="1"/>
            <a:r>
              <a:rPr lang="en-US" b="1" smtClean="0"/>
              <a:t>Market Status</a:t>
            </a:r>
          </a:p>
          <a:p>
            <a:pPr lvl="1" eaLnBrk="1"/>
            <a:r>
              <a:rPr lang="en-US" smtClean="0"/>
              <a:t>Also may be implemented in border routers, which lie between the Internet and the firewall</a:t>
            </a:r>
          </a:p>
          <a:p>
            <a:pPr lvl="2" eaLnBrk="1"/>
            <a:r>
              <a:rPr lang="en-US" smtClean="0"/>
              <a:t>Stops simple, high-volume attacks to reduce the load on the main border firewall</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6.2: Static Packet Filtering</a:t>
            </a:r>
            <a:endParaRPr lang="en-US" dirty="0"/>
          </a:p>
        </p:txBody>
      </p:sp>
      <p:sp>
        <p:nvSpPr>
          <p:cNvPr id="7" name="Rounded Rectangle 6"/>
          <p:cNvSpPr/>
          <p:nvPr/>
        </p:nvSpPr>
        <p:spPr>
          <a:xfrm>
            <a:off x="4191000" y="4648200"/>
            <a:ext cx="1981200" cy="1371600"/>
          </a:xfrm>
          <a:prstGeom prst="round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8"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19</a:t>
            </a:fld>
            <a:endParaRPr lang="en-US" dirty="0">
              <a:solidFill>
                <a:prstClr val="white"/>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9"/>
          <p:cNvSpPr>
            <a:spLocks noGrp="1"/>
          </p:cNvSpPr>
          <p:nvPr>
            <p:ph idx="1"/>
          </p:nvPr>
        </p:nvSpPr>
        <p:spPr>
          <a:xfrm>
            <a:off x="457200" y="1447800"/>
            <a:ext cx="8382000" cy="4678363"/>
          </a:xfrm>
        </p:spPr>
        <p:txBody>
          <a:bodyPr>
            <a:normAutofit fontScale="62500" lnSpcReduction="20000"/>
          </a:bodyPr>
          <a:lstStyle/>
          <a:p>
            <a:pPr eaLnBrk="1" hangingPunct="1">
              <a:spcBef>
                <a:spcPts val="1200"/>
              </a:spcBef>
              <a:defRPr/>
            </a:pPr>
            <a:r>
              <a:rPr lang="en-US" dirty="0" smtClean="0"/>
              <a:t>Define </a:t>
            </a:r>
            <a:r>
              <a:rPr lang="en-US" i="1" dirty="0" smtClean="0"/>
              <a:t>firewalls</a:t>
            </a:r>
            <a:r>
              <a:rPr lang="en-US" dirty="0" smtClean="0"/>
              <a:t> in general (basic operation, architecture, and the problem of overload).</a:t>
            </a:r>
          </a:p>
          <a:p>
            <a:pPr eaLnBrk="1" hangingPunct="1">
              <a:spcBef>
                <a:spcPts val="1200"/>
              </a:spcBef>
              <a:defRPr/>
            </a:pPr>
            <a:r>
              <a:rPr lang="en-US" dirty="0" smtClean="0"/>
              <a:t>Describe how </a:t>
            </a:r>
            <a:r>
              <a:rPr lang="en-US" i="1" dirty="0" smtClean="0"/>
              <a:t>static</a:t>
            </a:r>
            <a:r>
              <a:rPr lang="en-US" dirty="0" smtClean="0"/>
              <a:t> packet filtering works.</a:t>
            </a:r>
          </a:p>
          <a:p>
            <a:pPr eaLnBrk="1" hangingPunct="1">
              <a:spcBef>
                <a:spcPts val="1200"/>
              </a:spcBef>
              <a:defRPr/>
            </a:pPr>
            <a:r>
              <a:rPr lang="en-US" dirty="0" smtClean="0"/>
              <a:t>Explain </a:t>
            </a:r>
            <a:r>
              <a:rPr lang="en-US" i="1" dirty="0" err="1" smtClean="0"/>
              <a:t>stateful</a:t>
            </a:r>
            <a:r>
              <a:rPr lang="en-US" dirty="0" smtClean="0"/>
              <a:t> packet inspection (SPI) for main border firewalls.</a:t>
            </a:r>
          </a:p>
          <a:p>
            <a:pPr eaLnBrk="1" hangingPunct="1">
              <a:spcBef>
                <a:spcPts val="1200"/>
              </a:spcBef>
              <a:defRPr/>
            </a:pPr>
            <a:r>
              <a:rPr lang="en-US" dirty="0" smtClean="0"/>
              <a:t>Describe how </a:t>
            </a:r>
            <a:r>
              <a:rPr lang="en-US" i="1" dirty="0" smtClean="0"/>
              <a:t>network address translation </a:t>
            </a:r>
            <a:r>
              <a:rPr lang="en-US" dirty="0" smtClean="0"/>
              <a:t>(NAT) works.</a:t>
            </a:r>
          </a:p>
          <a:p>
            <a:pPr eaLnBrk="1" hangingPunct="1">
              <a:spcBef>
                <a:spcPts val="1200"/>
              </a:spcBef>
              <a:defRPr/>
            </a:pPr>
            <a:r>
              <a:rPr lang="en-US" dirty="0" smtClean="0"/>
              <a:t>Explain </a:t>
            </a:r>
            <a:r>
              <a:rPr lang="en-US" i="1" dirty="0" smtClean="0"/>
              <a:t>application proxy </a:t>
            </a:r>
            <a:r>
              <a:rPr lang="en-US" dirty="0" smtClean="0"/>
              <a:t>firewalls and content filtering in SPI firewalls.</a:t>
            </a:r>
          </a:p>
          <a:p>
            <a:pPr eaLnBrk="1" hangingPunct="1">
              <a:spcBef>
                <a:spcPts val="1200"/>
              </a:spcBef>
              <a:defRPr/>
            </a:pPr>
            <a:r>
              <a:rPr lang="en-US" dirty="0" smtClean="0"/>
              <a:t>Distinguish between intrusion detection systems (IDSs) and intrusion prevention systems (IPSs).</a:t>
            </a:r>
          </a:p>
          <a:p>
            <a:pPr eaLnBrk="1" hangingPunct="1">
              <a:spcBef>
                <a:spcPts val="1200"/>
              </a:spcBef>
              <a:defRPr/>
            </a:pPr>
            <a:r>
              <a:rPr lang="en-US" dirty="0" smtClean="0"/>
              <a:t>Describe antivirus filtering.</a:t>
            </a:r>
          </a:p>
          <a:p>
            <a:pPr eaLnBrk="1" hangingPunct="1">
              <a:spcBef>
                <a:spcPts val="1200"/>
              </a:spcBef>
              <a:defRPr/>
            </a:pPr>
            <a:r>
              <a:rPr lang="en-US" dirty="0" smtClean="0"/>
              <a:t>Define firewall </a:t>
            </a:r>
            <a:r>
              <a:rPr lang="en-US" i="1" dirty="0" smtClean="0"/>
              <a:t>architectures</a:t>
            </a:r>
            <a:r>
              <a:rPr lang="en-US" dirty="0" smtClean="0"/>
              <a:t>.</a:t>
            </a:r>
          </a:p>
          <a:p>
            <a:pPr eaLnBrk="1" hangingPunct="1">
              <a:spcBef>
                <a:spcPts val="1200"/>
              </a:spcBef>
              <a:defRPr/>
            </a:pPr>
            <a:r>
              <a:rPr lang="en-US" dirty="0" smtClean="0"/>
              <a:t>Describe firewall </a:t>
            </a:r>
            <a:r>
              <a:rPr lang="en-US" i="1" dirty="0" smtClean="0"/>
              <a:t>management</a:t>
            </a:r>
            <a:r>
              <a:rPr lang="en-US" dirty="0" smtClean="0"/>
              <a:t> (defining policies, implementing policies, reading log files).</a:t>
            </a:r>
          </a:p>
          <a:p>
            <a:pPr eaLnBrk="1" hangingPunct="1">
              <a:spcBef>
                <a:spcPts val="1200"/>
              </a:spcBef>
              <a:defRPr/>
            </a:pPr>
            <a:r>
              <a:rPr lang="en-US" dirty="0" smtClean="0"/>
              <a:t>Describe some difficult </a:t>
            </a:r>
            <a:r>
              <a:rPr lang="en-US" i="1" dirty="0" smtClean="0"/>
              <a:t>problems</a:t>
            </a:r>
            <a:r>
              <a:rPr lang="en-US" dirty="0" smtClean="0"/>
              <a:t> associated with firewalls.</a:t>
            </a:r>
            <a:endParaRPr lang="en-US" dirty="0"/>
          </a:p>
        </p:txBody>
      </p:sp>
      <p:sp>
        <p:nvSpPr>
          <p:cNvPr id="8" name="Title 7"/>
          <p:cNvSpPr>
            <a:spLocks noGrp="1"/>
          </p:cNvSpPr>
          <p:nvPr>
            <p:ph type="title"/>
          </p:nvPr>
        </p:nvSpPr>
        <p:spPr/>
        <p:txBody>
          <a:bodyPr/>
          <a:lstStyle/>
          <a:p>
            <a:pPr eaLnBrk="1" hangingPunct="1">
              <a:defRPr/>
            </a:pPr>
            <a:r>
              <a:rPr lang="en-US" dirty="0" smtClean="0"/>
              <a:t>Learning Objectives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a:t>
            </a:fld>
            <a:endParaRPr lang="en-US" dirty="0">
              <a:solidFill>
                <a:prstClr val="white"/>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Static Packet Filtering</a:t>
            </a:r>
          </a:p>
        </p:txBody>
      </p:sp>
      <p:sp>
        <p:nvSpPr>
          <p:cNvPr id="7" name="Subtitle 2"/>
          <p:cNvSpPr txBox="1">
            <a:spLocks/>
          </p:cNvSpPr>
          <p:nvPr/>
        </p:nvSpPr>
        <p:spPr>
          <a:xfrm>
            <a:off x="539750" y="21336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Application Proxy Firewalls</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ECAD34D3-7B52-4F37-83FA-DE8554AE8D62}" type="slidenum">
              <a:rPr lang="en-US" smtClean="0">
                <a:solidFill>
                  <a:schemeClr val="bg1"/>
                </a:solidFill>
                <a:latin typeface="Lucida Sans Unicode" pitchFamily="34" charset="0"/>
              </a:rPr>
              <a:pPr eaLnBrk="1" hangingPunct="1"/>
              <a:t>20</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Firewall Architectures</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Firewall Management</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Firewall Filtering Problems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Content Placeholder 1"/>
          <p:cNvSpPr>
            <a:spLocks noGrp="1"/>
          </p:cNvSpPr>
          <p:nvPr>
            <p:ph idx="1"/>
          </p:nvPr>
        </p:nvSpPr>
        <p:spPr>
          <a:xfrm>
            <a:off x="457200" y="1481138"/>
            <a:ext cx="8229600" cy="2557462"/>
          </a:xfrm>
        </p:spPr>
        <p:txBody>
          <a:bodyPr/>
          <a:lstStyle/>
          <a:p>
            <a:pPr eaLnBrk="1" hangingPunct="1">
              <a:spcBef>
                <a:spcPts val="1200"/>
              </a:spcBef>
            </a:pPr>
            <a:r>
              <a:rPr lang="en-US" smtClean="0"/>
              <a:t>Connections have distinct states or stages</a:t>
            </a:r>
          </a:p>
          <a:p>
            <a:pPr eaLnBrk="1" hangingPunct="1">
              <a:spcBef>
                <a:spcPts val="1200"/>
              </a:spcBef>
            </a:pPr>
            <a:r>
              <a:rPr lang="en-US" smtClean="0"/>
              <a:t>Different states are subject to different attacks</a:t>
            </a:r>
          </a:p>
          <a:p>
            <a:pPr eaLnBrk="1" hangingPunct="1">
              <a:spcBef>
                <a:spcPts val="1200"/>
              </a:spcBef>
            </a:pPr>
            <a:r>
              <a:rPr lang="en-US" smtClean="0"/>
              <a:t>Stateful firewalls use different filtering rules for different states</a:t>
            </a:r>
          </a:p>
        </p:txBody>
      </p:sp>
      <p:sp>
        <p:nvSpPr>
          <p:cNvPr id="5" name="Title 4"/>
          <p:cNvSpPr>
            <a:spLocks noGrp="1"/>
          </p:cNvSpPr>
          <p:nvPr>
            <p:ph type="title"/>
          </p:nvPr>
        </p:nvSpPr>
        <p:spPr/>
        <p:txBody>
          <a:bodyPr/>
          <a:lstStyle/>
          <a:p>
            <a:pPr eaLnBrk="1" fontAlgn="auto" hangingPunct="1">
              <a:spcAft>
                <a:spcPts val="0"/>
              </a:spcAft>
              <a:defRPr/>
            </a:pPr>
            <a:r>
              <a:rPr lang="en-US" dirty="0" smtClean="0"/>
              <a:t>6.3: States in a Connection</a:t>
            </a:r>
            <a:endParaRPr lang="en-US" dirty="0"/>
          </a:p>
        </p:txBody>
      </p:sp>
      <p:sp>
        <p:nvSpPr>
          <p:cNvPr id="6" name="Oval 5"/>
          <p:cNvSpPr/>
          <p:nvPr/>
        </p:nvSpPr>
        <p:spPr>
          <a:xfrm>
            <a:off x="381000" y="4267200"/>
            <a:ext cx="2057400" cy="1219200"/>
          </a:xfrm>
          <a:prstGeom prst="ellipse">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Connection Opening</a:t>
            </a:r>
          </a:p>
          <a:p>
            <a:pPr algn="ctr" fontAlgn="auto">
              <a:spcBef>
                <a:spcPts val="0"/>
              </a:spcBef>
              <a:spcAft>
                <a:spcPts val="0"/>
              </a:spcAft>
              <a:defRPr/>
            </a:pPr>
            <a:r>
              <a:rPr lang="en-US" dirty="0"/>
              <a:t>State</a:t>
            </a:r>
          </a:p>
        </p:txBody>
      </p:sp>
      <p:sp>
        <p:nvSpPr>
          <p:cNvPr id="7" name="Oval 6"/>
          <p:cNvSpPr/>
          <p:nvPr/>
        </p:nvSpPr>
        <p:spPr>
          <a:xfrm>
            <a:off x="2857500" y="4267200"/>
            <a:ext cx="3352800" cy="1219200"/>
          </a:xfrm>
          <a:prstGeom prst="ellipse">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Ongoing Communication</a:t>
            </a:r>
          </a:p>
          <a:p>
            <a:pPr algn="ctr" fontAlgn="auto">
              <a:spcBef>
                <a:spcPts val="0"/>
              </a:spcBef>
              <a:spcAft>
                <a:spcPts val="0"/>
              </a:spcAft>
              <a:defRPr/>
            </a:pPr>
            <a:r>
              <a:rPr lang="en-US" dirty="0"/>
              <a:t>State</a:t>
            </a:r>
          </a:p>
        </p:txBody>
      </p:sp>
      <p:sp>
        <p:nvSpPr>
          <p:cNvPr id="8" name="Oval 7"/>
          <p:cNvSpPr/>
          <p:nvPr/>
        </p:nvSpPr>
        <p:spPr>
          <a:xfrm>
            <a:off x="6629400" y="4267200"/>
            <a:ext cx="2057400" cy="1219200"/>
          </a:xfrm>
          <a:prstGeom prst="ellipse">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Connection Closing</a:t>
            </a:r>
          </a:p>
          <a:p>
            <a:pPr algn="ctr" fontAlgn="auto">
              <a:spcBef>
                <a:spcPts val="0"/>
              </a:spcBef>
              <a:spcAft>
                <a:spcPts val="0"/>
              </a:spcAft>
              <a:defRPr/>
            </a:pPr>
            <a:r>
              <a:rPr lang="en-US" dirty="0"/>
              <a:t>State</a:t>
            </a:r>
          </a:p>
        </p:txBody>
      </p:sp>
      <p:cxnSp>
        <p:nvCxnSpPr>
          <p:cNvPr id="10" name="Straight Arrow Connector 9"/>
          <p:cNvCxnSpPr>
            <a:stCxn id="6" idx="6"/>
            <a:endCxn id="7" idx="2"/>
          </p:cNvCxnSpPr>
          <p:nvPr/>
        </p:nvCxnSpPr>
        <p:spPr>
          <a:xfrm>
            <a:off x="2438400" y="4876800"/>
            <a:ext cx="419100" cy="158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cxnSp>
        <p:nvCxnSpPr>
          <p:cNvPr id="12" name="Straight Arrow Connector 11"/>
          <p:cNvCxnSpPr>
            <a:stCxn id="7" idx="6"/>
            <a:endCxn id="8" idx="2"/>
          </p:cNvCxnSpPr>
          <p:nvPr/>
        </p:nvCxnSpPr>
        <p:spPr>
          <a:xfrm>
            <a:off x="6210300" y="4876800"/>
            <a:ext cx="419100" cy="1588"/>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11"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21</a:t>
            </a:fld>
            <a:endParaRPr lang="en-US" dirty="0">
              <a:solidFill>
                <a:prstClr val="white"/>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12"/>
          <p:cNvPicPr>
            <a:picLocks noChangeAspect="1" noChangeArrowheads="1"/>
          </p:cNvPicPr>
          <p:nvPr/>
        </p:nvPicPr>
        <p:blipFill>
          <a:blip r:embed="rId2">
            <a:extLst>
              <a:ext uri="{28A0092B-C50C-407E-A947-70E740481C1C}">
                <a14:useLocalDpi xmlns:a14="http://schemas.microsoft.com/office/drawing/2010/main" val="0"/>
              </a:ext>
            </a:extLst>
          </a:blip>
          <a:srcRect l="5966" t="11299" r="7024" b="8852"/>
          <a:stretch>
            <a:fillRect/>
          </a:stretch>
        </p:blipFill>
        <p:spPr bwMode="auto">
          <a:xfrm>
            <a:off x="457199" y="990600"/>
            <a:ext cx="8455025" cy="512125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a:xfrm>
            <a:off x="457200" y="274638"/>
            <a:ext cx="8229600" cy="792162"/>
          </a:xfrm>
        </p:spPr>
        <p:txBody>
          <a:bodyPr>
            <a:normAutofit/>
          </a:bodyPr>
          <a:lstStyle/>
          <a:p>
            <a:pPr eaLnBrk="1" fontAlgn="auto" hangingPunct="1">
              <a:spcAft>
                <a:spcPts val="0"/>
              </a:spcAft>
              <a:defRPr/>
            </a:pPr>
            <a:r>
              <a:rPr lang="en-US" sz="2800" dirty="0" smtClean="0"/>
              <a:t>6.3: </a:t>
            </a:r>
            <a:r>
              <a:rPr lang="en-US" sz="2800" dirty="0" err="1" smtClean="0"/>
              <a:t>Stateful</a:t>
            </a:r>
            <a:r>
              <a:rPr lang="en-US" sz="2800" dirty="0" smtClean="0"/>
              <a:t> Inspection Rules with Two States</a:t>
            </a:r>
            <a:endParaRPr lang="en-US" sz="2800" dirty="0"/>
          </a:p>
        </p:txBody>
      </p:sp>
      <p:sp>
        <p:nvSpPr>
          <p:cNvPr id="6" name="Oval 5"/>
          <p:cNvSpPr/>
          <p:nvPr/>
        </p:nvSpPr>
        <p:spPr>
          <a:xfrm>
            <a:off x="1219200" y="1714500"/>
            <a:ext cx="3124200" cy="1447800"/>
          </a:xfrm>
          <a:prstGeom prst="ellipse">
            <a:avLst/>
          </a:prstGeom>
          <a:noFill/>
          <a:ln w="38100"/>
          <a:effectLst>
            <a:glow rad="63500">
              <a:schemeClr val="accent1">
                <a:satMod val="175000"/>
                <a:alpha val="40000"/>
              </a:schemeClr>
            </a:glow>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000000"/>
              </a:solidFill>
              <a:latin typeface="Lucida Sans Unicode" pitchFamily="34" charset="0"/>
            </a:endParaRPr>
          </a:p>
        </p:txBody>
      </p:sp>
      <p:sp>
        <p:nvSpPr>
          <p:cNvPr id="7" name="Oval 6"/>
          <p:cNvSpPr/>
          <p:nvPr/>
        </p:nvSpPr>
        <p:spPr>
          <a:xfrm>
            <a:off x="5314950" y="1714500"/>
            <a:ext cx="3124200" cy="1447800"/>
          </a:xfrm>
          <a:prstGeom prst="ellipse">
            <a:avLst/>
          </a:prstGeom>
          <a:noFill/>
          <a:ln w="38100"/>
          <a:effectLst>
            <a:glow rad="63500">
              <a:schemeClr val="accent1">
                <a:satMod val="175000"/>
                <a:alpha val="40000"/>
              </a:schemeClr>
            </a:glow>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000000"/>
              </a:solidFill>
              <a:latin typeface="Lucida Sans Unicode" pitchFamily="34" charset="0"/>
            </a:endParaRPr>
          </a:p>
        </p:txBody>
      </p:sp>
      <p:sp>
        <p:nvSpPr>
          <p:cNvPr id="8"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22</a:t>
            </a:fld>
            <a:endParaRPr lang="en-US" dirty="0">
              <a:solidFill>
                <a:prstClr val="white"/>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eaLnBrk="1" fontAlgn="auto" hangingPunct="1">
              <a:spcAft>
                <a:spcPts val="0"/>
              </a:spcAft>
              <a:defRPr/>
            </a:pPr>
            <a:r>
              <a:rPr lang="en-US" dirty="0" smtClean="0"/>
              <a:t>6.3: Connection and Socket</a:t>
            </a:r>
            <a:endParaRPr lang="en-US" dirty="0"/>
          </a:p>
        </p:txBody>
      </p:sp>
      <p:pic>
        <p:nvPicPr>
          <p:cNvPr id="36869" name="Picture 6"/>
          <p:cNvPicPr>
            <a:picLocks noChangeAspect="1" noChangeArrowheads="1"/>
          </p:cNvPicPr>
          <p:nvPr/>
        </p:nvPicPr>
        <p:blipFill>
          <a:blip r:embed="rId2">
            <a:extLst>
              <a:ext uri="{28A0092B-C50C-407E-A947-70E740481C1C}">
                <a14:useLocalDpi xmlns:a14="http://schemas.microsoft.com/office/drawing/2010/main" val="0"/>
              </a:ext>
            </a:extLst>
          </a:blip>
          <a:srcRect l="6961" t="14629" r="6526" b="13142"/>
          <a:stretch>
            <a:fillRect/>
          </a:stretch>
        </p:blipFill>
        <p:spPr bwMode="auto">
          <a:xfrm>
            <a:off x="171450" y="1295400"/>
            <a:ext cx="8728075" cy="3962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23</a:t>
            </a:fld>
            <a:endParaRPr lang="en-US" dirty="0">
              <a:solidFill>
                <a:prstClr val="white"/>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890" name="Picture 8"/>
          <p:cNvPicPr>
            <a:picLocks noChangeAspect="1" noChangeArrowheads="1"/>
          </p:cNvPicPr>
          <p:nvPr/>
        </p:nvPicPr>
        <p:blipFill>
          <a:blip r:embed="rId2">
            <a:extLst>
              <a:ext uri="{28A0092B-C50C-407E-A947-70E740481C1C}">
                <a14:useLocalDpi xmlns:a14="http://schemas.microsoft.com/office/drawing/2010/main" val="0"/>
              </a:ext>
            </a:extLst>
          </a:blip>
          <a:srcRect l="9944" t="17039" r="9012" b="11395"/>
          <a:stretch>
            <a:fillRect/>
          </a:stretch>
        </p:blipFill>
        <p:spPr bwMode="auto">
          <a:xfrm>
            <a:off x="134938" y="1524000"/>
            <a:ext cx="8723312" cy="4495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p:txBody>
          <a:bodyPr/>
          <a:lstStyle/>
          <a:p>
            <a:pPr eaLnBrk="1" fontAlgn="auto" hangingPunct="1">
              <a:spcAft>
                <a:spcPts val="0"/>
              </a:spcAft>
              <a:defRPr/>
            </a:pPr>
            <a:r>
              <a:rPr lang="en-US" sz="2400" dirty="0" smtClean="0"/>
              <a:t>6.3: </a:t>
            </a:r>
            <a:r>
              <a:rPr lang="en-US" sz="2400" dirty="0" err="1" smtClean="0"/>
              <a:t>Stateful</a:t>
            </a:r>
            <a:r>
              <a:rPr lang="en-US" sz="2400" dirty="0" smtClean="0"/>
              <a:t> Packet Inspection for a Packet that Does Not Attempt to Open a Connection I</a:t>
            </a:r>
            <a:endParaRPr lang="en-US" sz="2400" dirty="0"/>
          </a:p>
        </p:txBody>
      </p:sp>
      <p:cxnSp>
        <p:nvCxnSpPr>
          <p:cNvPr id="7" name="Straight Arrow Connector 6"/>
          <p:cNvCxnSpPr/>
          <p:nvPr/>
        </p:nvCxnSpPr>
        <p:spPr>
          <a:xfrm flipH="1">
            <a:off x="5027613" y="4040188"/>
            <a:ext cx="1587" cy="893762"/>
          </a:xfrm>
          <a:prstGeom prst="straightConnector1">
            <a:avLst/>
          </a:prstGeom>
          <a:ln w="57150">
            <a:tailEnd type="arrow"/>
          </a:ln>
        </p:spPr>
        <p:style>
          <a:lnRef idx="1">
            <a:schemeClr val="accent1"/>
          </a:lnRef>
          <a:fillRef idx="0">
            <a:schemeClr val="accent1"/>
          </a:fillRef>
          <a:effectRef idx="0">
            <a:schemeClr val="accent1"/>
          </a:effectRef>
          <a:fontRef idx="minor">
            <a:schemeClr val="tx1"/>
          </a:fontRef>
        </p:style>
      </p:cxnSp>
      <p:sp>
        <p:nvSpPr>
          <p:cNvPr id="11" name="Rounded Rectangle 10"/>
          <p:cNvSpPr/>
          <p:nvPr/>
        </p:nvSpPr>
        <p:spPr>
          <a:xfrm>
            <a:off x="1828800" y="4953000"/>
            <a:ext cx="6629400" cy="45720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8"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24</a:t>
            </a:fld>
            <a:endParaRPr lang="en-US" dirty="0">
              <a:solidFill>
                <a:prstClr val="white"/>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8"/>
          <p:cNvPicPr>
            <a:picLocks noChangeAspect="1" noChangeArrowheads="1"/>
          </p:cNvPicPr>
          <p:nvPr/>
        </p:nvPicPr>
        <p:blipFill>
          <a:blip r:embed="rId2">
            <a:extLst>
              <a:ext uri="{28A0092B-C50C-407E-A947-70E740481C1C}">
                <a14:useLocalDpi xmlns:a14="http://schemas.microsoft.com/office/drawing/2010/main" val="0"/>
              </a:ext>
            </a:extLst>
          </a:blip>
          <a:srcRect l="11436" t="19341" r="8514" b="8571"/>
          <a:stretch>
            <a:fillRect/>
          </a:stretch>
        </p:blipFill>
        <p:spPr bwMode="auto">
          <a:xfrm>
            <a:off x="228600" y="1447800"/>
            <a:ext cx="8686800" cy="44243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p:txBody>
          <a:bodyPr>
            <a:noAutofit/>
          </a:bodyPr>
          <a:lstStyle/>
          <a:p>
            <a:pPr eaLnBrk="1" fontAlgn="auto" hangingPunct="1">
              <a:spcAft>
                <a:spcPts val="0"/>
              </a:spcAft>
              <a:defRPr/>
            </a:pPr>
            <a:r>
              <a:rPr lang="en-US" sz="2400" dirty="0" smtClean="0"/>
              <a:t>6.3: </a:t>
            </a:r>
            <a:r>
              <a:rPr lang="en-US" sz="2400" dirty="0" err="1" smtClean="0"/>
              <a:t>Stateful</a:t>
            </a:r>
            <a:r>
              <a:rPr lang="en-US" sz="2400" dirty="0" smtClean="0"/>
              <a:t> Packet Inspection for a Packet that Does Not Attempt to Open a Connection II</a:t>
            </a:r>
            <a:endParaRPr lang="en-US" sz="2400" dirty="0"/>
          </a:p>
        </p:txBody>
      </p:sp>
      <p:cxnSp>
        <p:nvCxnSpPr>
          <p:cNvPr id="7" name="Straight Arrow Connector 6"/>
          <p:cNvCxnSpPr/>
          <p:nvPr/>
        </p:nvCxnSpPr>
        <p:spPr>
          <a:xfrm rot="5400000">
            <a:off x="3009107" y="3961606"/>
            <a:ext cx="763588" cy="3175"/>
          </a:xfrm>
          <a:prstGeom prst="straightConnector1">
            <a:avLst/>
          </a:prstGeom>
          <a:ln w="38100">
            <a:solidFill>
              <a:schemeClr val="accent1"/>
            </a:solidFill>
            <a:tailEnd type="arrow"/>
          </a:ln>
        </p:spPr>
        <p:style>
          <a:lnRef idx="1">
            <a:schemeClr val="accent1"/>
          </a:lnRef>
          <a:fillRef idx="0">
            <a:schemeClr val="accent1"/>
          </a:fillRef>
          <a:effectRef idx="0">
            <a:schemeClr val="accent1"/>
          </a:effectRef>
          <a:fontRef idx="minor">
            <a:schemeClr val="tx1"/>
          </a:fontRef>
        </p:style>
      </p:cxnSp>
      <p:sp>
        <p:nvSpPr>
          <p:cNvPr id="9" name="&quot;No&quot; Symbol 8"/>
          <p:cNvSpPr/>
          <p:nvPr/>
        </p:nvSpPr>
        <p:spPr>
          <a:xfrm>
            <a:off x="3200400" y="3733800"/>
            <a:ext cx="381000" cy="381000"/>
          </a:xfrm>
          <a:prstGeom prst="noSmoking">
            <a:avLst/>
          </a:prstGeom>
          <a:ln w="6350"/>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tx1"/>
              </a:solidFill>
            </a:endParaRPr>
          </a:p>
        </p:txBody>
      </p:sp>
      <p:sp>
        <p:nvSpPr>
          <p:cNvPr id="8"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25</a:t>
            </a:fld>
            <a:endParaRPr lang="en-US" dirty="0">
              <a:solidFill>
                <a:prstClr val="white"/>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eaLnBrk="1" fontAlgn="auto" hangingPunct="1">
              <a:spcAft>
                <a:spcPts val="0"/>
              </a:spcAft>
              <a:defRPr/>
            </a:pPr>
            <a:r>
              <a:rPr lang="en-US" dirty="0" smtClean="0"/>
              <a:t>6.3: Well-Known Port Numbers</a:t>
            </a:r>
            <a:endParaRPr lang="en-US" dirty="0"/>
          </a:p>
        </p:txBody>
      </p:sp>
      <p:pic>
        <p:nvPicPr>
          <p:cNvPr id="39941" name="Picture 40"/>
          <p:cNvPicPr>
            <a:picLocks noChangeAspect="1" noChangeArrowheads="1"/>
          </p:cNvPicPr>
          <p:nvPr/>
        </p:nvPicPr>
        <p:blipFill>
          <a:blip r:embed="rId3">
            <a:extLst>
              <a:ext uri="{28A0092B-C50C-407E-A947-70E740481C1C}">
                <a14:useLocalDpi xmlns:a14="http://schemas.microsoft.com/office/drawing/2010/main" val="0"/>
              </a:ext>
            </a:extLst>
          </a:blip>
          <a:srcRect l="15413" t="11131" r="6526" b="9462"/>
          <a:stretch>
            <a:fillRect/>
          </a:stretch>
        </p:blipFill>
        <p:spPr bwMode="auto">
          <a:xfrm>
            <a:off x="990600" y="1219200"/>
            <a:ext cx="7239000" cy="493327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26</a:t>
            </a:fld>
            <a:endParaRPr lang="en-US" dirty="0">
              <a:solidFill>
                <a:prstClr val="white"/>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eaLnBrk="1" fontAlgn="auto" hangingPunct="1">
              <a:spcAft>
                <a:spcPts val="0"/>
              </a:spcAft>
              <a:defRPr/>
            </a:pPr>
            <a:r>
              <a:rPr lang="en-US" dirty="0" smtClean="0"/>
              <a:t>6.3: Windows Firewall</a:t>
            </a:r>
            <a:endParaRPr lang="en-US" dirty="0"/>
          </a:p>
        </p:txBody>
      </p:sp>
      <p:pic>
        <p:nvPicPr>
          <p:cNvPr id="4096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1200150"/>
            <a:ext cx="6991350" cy="508970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27</a:t>
            </a:fld>
            <a:endParaRPr lang="en-US" dirty="0">
              <a:solidFill>
                <a:prstClr val="white"/>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6.3: Open a Port </a:t>
            </a:r>
            <a:r>
              <a:rPr lang="en-US" dirty="0"/>
              <a:t>T</a:t>
            </a:r>
            <a:r>
              <a:rPr lang="en-US" dirty="0" smtClean="0"/>
              <a:t>hrough Windows Firewall</a:t>
            </a:r>
            <a:endParaRPr lang="en-US" dirty="0"/>
          </a:p>
        </p:txBody>
      </p:sp>
      <p:pic>
        <p:nvPicPr>
          <p:cNvPr id="41989"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1905000"/>
            <a:ext cx="4081463" cy="3352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28</a:t>
            </a:fld>
            <a:endParaRPr lang="en-US" dirty="0">
              <a:solidFill>
                <a:prstClr val="white"/>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Content Placeholder 1"/>
          <p:cNvSpPr>
            <a:spLocks noGrp="1"/>
          </p:cNvSpPr>
          <p:nvPr>
            <p:ph idx="1"/>
          </p:nvPr>
        </p:nvSpPr>
        <p:spPr>
          <a:xfrm>
            <a:off x="457200" y="1371601"/>
            <a:ext cx="8229600" cy="4267199"/>
          </a:xfrm>
          <a:solidFill>
            <a:schemeClr val="bg1">
              <a:alpha val="50195"/>
            </a:schemeClr>
          </a:solidFill>
        </p:spPr>
        <p:txBody>
          <a:bodyPr/>
          <a:lstStyle/>
          <a:p>
            <a:pPr eaLnBrk="1"/>
            <a:r>
              <a:rPr lang="en-US" b="1" dirty="0" smtClean="0"/>
              <a:t>Access Control List Operation</a:t>
            </a:r>
          </a:p>
          <a:p>
            <a:pPr lvl="1" eaLnBrk="1">
              <a:spcBef>
                <a:spcPts val="1200"/>
              </a:spcBef>
            </a:pPr>
            <a:r>
              <a:rPr lang="en-US" dirty="0" smtClean="0"/>
              <a:t>An ACL is a series of rules for allowing or disallowing connections</a:t>
            </a:r>
          </a:p>
          <a:p>
            <a:pPr lvl="1" eaLnBrk="1">
              <a:spcBef>
                <a:spcPts val="1200"/>
              </a:spcBef>
            </a:pPr>
            <a:r>
              <a:rPr lang="en-US" dirty="0" smtClean="0"/>
              <a:t>The rules are executed in order, beginning with the first</a:t>
            </a:r>
          </a:p>
          <a:p>
            <a:pPr lvl="2" eaLnBrk="1">
              <a:spcBef>
                <a:spcPts val="600"/>
              </a:spcBef>
            </a:pPr>
            <a:r>
              <a:rPr lang="en-US" sz="2000" dirty="0" smtClean="0"/>
              <a:t>If a rule DOES NOT apply to the connection-opening attempt, the firewall goes to the next ACL rule</a:t>
            </a:r>
          </a:p>
          <a:p>
            <a:pPr lvl="2" eaLnBrk="1">
              <a:spcBef>
                <a:spcPts val="600"/>
              </a:spcBef>
            </a:pPr>
            <a:r>
              <a:rPr lang="en-US" sz="2000" dirty="0" smtClean="0"/>
              <a:t>If the rule DOES apply, the firewall follows the rule, and no further rules are executed</a:t>
            </a:r>
          </a:p>
          <a:p>
            <a:pPr lvl="1" eaLnBrk="1">
              <a:spcBef>
                <a:spcPts val="1200"/>
              </a:spcBef>
            </a:pPr>
            <a:r>
              <a:rPr lang="en-US" dirty="0" smtClean="0"/>
              <a:t>If the firewall reaches the last rule in the ACL, it follows that rule</a:t>
            </a:r>
          </a:p>
        </p:txBody>
      </p:sp>
      <p:sp>
        <p:nvSpPr>
          <p:cNvPr id="5" name="Title 4"/>
          <p:cNvSpPr>
            <a:spLocks noGrp="1"/>
          </p:cNvSpPr>
          <p:nvPr>
            <p:ph type="title"/>
          </p:nvPr>
        </p:nvSpPr>
        <p:spPr>
          <a:xfrm>
            <a:off x="457200" y="152400"/>
            <a:ext cx="8229600" cy="1143000"/>
          </a:xfrm>
        </p:spPr>
        <p:txBody>
          <a:bodyPr>
            <a:normAutofit fontScale="90000"/>
          </a:bodyPr>
          <a:lstStyle/>
          <a:p>
            <a:pPr eaLnBrk="1" fontAlgn="auto" hangingPunct="1">
              <a:spcAft>
                <a:spcPts val="0"/>
              </a:spcAft>
              <a:defRPr/>
            </a:pPr>
            <a:r>
              <a:rPr lang="en-US" dirty="0" smtClean="0"/>
              <a:t>6.3: Ingress Access Control List (ACL) in a </a:t>
            </a:r>
            <a:r>
              <a:rPr lang="en-US" dirty="0" err="1" smtClean="0"/>
              <a:t>Stateful</a:t>
            </a:r>
            <a:r>
              <a:rPr lang="en-US" dirty="0" smtClean="0"/>
              <a:t> Packet Inspection Firewall</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29</a:t>
            </a:fld>
            <a:endParaRPr lang="en-US" dirty="0">
              <a:solidFill>
                <a:prstClr val="white"/>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8" name="Picture 2"/>
          <p:cNvPicPr>
            <a:picLocks noChangeAspect="1" noChangeArrowheads="1"/>
          </p:cNvPicPr>
          <p:nvPr/>
        </p:nvPicPr>
        <p:blipFill>
          <a:blip r:embed="rId2">
            <a:extLst>
              <a:ext uri="{28A0092B-C50C-407E-A947-70E740481C1C}">
                <a14:useLocalDpi xmlns:a14="http://schemas.microsoft.com/office/drawing/2010/main" val="0"/>
              </a:ext>
            </a:extLst>
          </a:blip>
          <a:srcRect l="3333" t="10001" r="13333" b="3078"/>
          <a:stretch>
            <a:fillRect/>
          </a:stretch>
        </p:blipFill>
        <p:spPr bwMode="auto">
          <a:xfrm>
            <a:off x="304800" y="914400"/>
            <a:ext cx="8534400" cy="48212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ounded Rectangle 6"/>
          <p:cNvSpPr/>
          <p:nvPr/>
        </p:nvSpPr>
        <p:spPr>
          <a:xfrm>
            <a:off x="4606925" y="4191000"/>
            <a:ext cx="1006475" cy="1341438"/>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5"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3</a:t>
            </a:fld>
            <a:endParaRPr lang="en-US" dirty="0">
              <a:solidFill>
                <a:prstClr val="white"/>
              </a:solidFill>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Content Placeholder 1"/>
          <p:cNvSpPr>
            <a:spLocks noGrp="1"/>
          </p:cNvSpPr>
          <p:nvPr>
            <p:ph idx="1"/>
          </p:nvPr>
        </p:nvSpPr>
        <p:spPr>
          <a:xfrm>
            <a:off x="457200" y="1676400"/>
            <a:ext cx="8229600" cy="4330700"/>
          </a:xfrm>
        </p:spPr>
        <p:txBody>
          <a:bodyPr/>
          <a:lstStyle/>
          <a:p>
            <a:pPr eaLnBrk="1"/>
            <a:r>
              <a:rPr lang="en-US" b="1" dirty="0" smtClean="0"/>
              <a:t>Ingress ACL’s Purpose</a:t>
            </a:r>
          </a:p>
          <a:p>
            <a:pPr lvl="1" eaLnBrk="1"/>
            <a:r>
              <a:rPr lang="en-US" dirty="0" smtClean="0"/>
              <a:t>The default behavior is to drop all attempts to open a connection from the outside</a:t>
            </a:r>
          </a:p>
          <a:p>
            <a:pPr lvl="1" eaLnBrk="1"/>
            <a:r>
              <a:rPr lang="en-US" dirty="0" smtClean="0"/>
              <a:t>All ACL rules except for the last give exceptions to the default behavior under specified circumstances</a:t>
            </a:r>
          </a:p>
          <a:p>
            <a:pPr lvl="1" eaLnBrk="1"/>
            <a:r>
              <a:rPr lang="en-US" dirty="0" smtClean="0"/>
              <a:t>The last rule applies the default behavior to all connection-opening attempts that are not allowed by earlier rules to be executed by this last rule</a:t>
            </a:r>
          </a:p>
          <a:p>
            <a:pPr eaLnBrk="1" hangingPunct="1"/>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6.3: Ingress Access Control List (ACL) in a </a:t>
            </a:r>
            <a:r>
              <a:rPr lang="en-US" dirty="0" err="1" smtClean="0"/>
              <a:t>Stateful</a:t>
            </a:r>
            <a:r>
              <a:rPr lang="en-US" dirty="0" smtClean="0"/>
              <a:t> Packet Inspection Firewall</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30</a:t>
            </a:fld>
            <a:endParaRPr lang="en-US" dirty="0">
              <a:solidFill>
                <a:prstClr val="white"/>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Content Placeholder 1"/>
          <p:cNvSpPr>
            <a:spLocks noGrp="1"/>
          </p:cNvSpPr>
          <p:nvPr>
            <p:ph idx="1"/>
          </p:nvPr>
        </p:nvSpPr>
        <p:spPr>
          <a:xfrm>
            <a:off x="457200" y="1481138"/>
            <a:ext cx="8229600" cy="5148262"/>
          </a:xfrm>
        </p:spPr>
        <p:txBody>
          <a:bodyPr/>
          <a:lstStyle/>
          <a:p>
            <a:pPr eaLnBrk="1"/>
            <a:r>
              <a:rPr lang="en-US" b="1" dirty="0" smtClean="0"/>
              <a:t>Simple </a:t>
            </a:r>
            <a:r>
              <a:rPr lang="en-US" b="1" i="1" dirty="0" smtClean="0"/>
              <a:t>Ingress</a:t>
            </a:r>
            <a:r>
              <a:rPr lang="en-US" b="1" dirty="0" smtClean="0"/>
              <a:t> ACL with Three Rules</a:t>
            </a:r>
          </a:p>
          <a:p>
            <a:pPr lvl="1" eaLnBrk="1">
              <a:spcBef>
                <a:spcPts val="1200"/>
              </a:spcBef>
            </a:pPr>
            <a:r>
              <a:rPr lang="en-US" dirty="0" smtClean="0"/>
              <a:t>	If TCP destination port = 80 or TCP destination port = 443, then Allow Connection</a:t>
            </a:r>
          </a:p>
          <a:p>
            <a:pPr lvl="2" eaLnBrk="1">
              <a:spcBef>
                <a:spcPts val="600"/>
              </a:spcBef>
            </a:pPr>
            <a:r>
              <a:rPr lang="en-US" i="1" dirty="0" smtClean="0"/>
              <a:t>[Permits connection to ALL internal webservers]</a:t>
            </a:r>
            <a:endParaRPr lang="en-US" dirty="0" smtClean="0"/>
          </a:p>
          <a:p>
            <a:pPr lvl="1" eaLnBrk="1">
              <a:spcBef>
                <a:spcPts val="1200"/>
              </a:spcBef>
            </a:pPr>
            <a:r>
              <a:rPr lang="en-US" dirty="0" smtClean="0"/>
              <a:t>If TCP destination port = 25 AND IP destination address = 60.47.3.35, then Allow Connection</a:t>
            </a:r>
          </a:p>
          <a:p>
            <a:pPr lvl="2" eaLnBrk="1">
              <a:spcBef>
                <a:spcPts val="600"/>
              </a:spcBef>
            </a:pPr>
            <a:r>
              <a:rPr lang="en-US" i="1" dirty="0" smtClean="0"/>
              <a:t>[Permits connections to a SINGLE internal mail server]</a:t>
            </a:r>
            <a:endParaRPr lang="en-US" dirty="0" smtClean="0"/>
          </a:p>
          <a:p>
            <a:pPr lvl="1" eaLnBrk="1">
              <a:spcBef>
                <a:spcPts val="1200"/>
              </a:spcBef>
            </a:pPr>
            <a:r>
              <a:rPr lang="en-US" dirty="0" smtClean="0"/>
              <a:t>Disallow ALL Connections</a:t>
            </a:r>
          </a:p>
          <a:p>
            <a:pPr lvl="2" eaLnBrk="1">
              <a:spcBef>
                <a:spcPts val="600"/>
              </a:spcBef>
            </a:pPr>
            <a:r>
              <a:rPr lang="en-US" i="1" dirty="0" smtClean="0"/>
              <a:t>[Disallows all other externally initiated connections; this is the default behavior]</a:t>
            </a:r>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6.3: Ingress Access Control List (ACL) in a </a:t>
            </a:r>
            <a:r>
              <a:rPr lang="en-US" dirty="0" err="1" smtClean="0"/>
              <a:t>Stateful</a:t>
            </a:r>
            <a:r>
              <a:rPr lang="en-US" dirty="0" smtClean="0"/>
              <a:t> Packet Inspection Firewall</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31</a:t>
            </a:fld>
            <a:endParaRPr lang="en-US" dirty="0">
              <a:solidFill>
                <a:prstClr val="white"/>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Content Placeholder 1"/>
          <p:cNvSpPr>
            <a:spLocks noGrp="1"/>
          </p:cNvSpPr>
          <p:nvPr>
            <p:ph idx="1"/>
          </p:nvPr>
        </p:nvSpPr>
        <p:spPr/>
        <p:txBody>
          <a:bodyPr/>
          <a:lstStyle/>
          <a:p>
            <a:pPr eaLnBrk="1"/>
            <a:r>
              <a:rPr lang="en-US" b="1" dirty="0" smtClean="0"/>
              <a:t>Low Cost</a:t>
            </a:r>
          </a:p>
          <a:p>
            <a:pPr lvl="1" eaLnBrk="1"/>
            <a:r>
              <a:rPr lang="en-US" dirty="0" smtClean="0"/>
              <a:t>Most packets are not part of packet-opening attempts</a:t>
            </a:r>
          </a:p>
          <a:p>
            <a:pPr lvl="1" eaLnBrk="1"/>
            <a:r>
              <a:rPr lang="en-US" dirty="0" smtClean="0"/>
              <a:t>These can be handled very simply and therefore inexpensively</a:t>
            </a:r>
          </a:p>
          <a:p>
            <a:pPr lvl="1" eaLnBrk="1"/>
            <a:r>
              <a:rPr lang="en-US" dirty="0" smtClean="0"/>
              <a:t>Connection-opening attempt packets are more expensive processes but are rare</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6.3: Perspective on SPI Firewalls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32</a:t>
            </a:fld>
            <a:endParaRPr lang="en-US" dirty="0">
              <a:solidFill>
                <a:prstClr val="white"/>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Content Placeholder 1"/>
          <p:cNvSpPr>
            <a:spLocks noGrp="1"/>
          </p:cNvSpPr>
          <p:nvPr>
            <p:ph idx="1"/>
          </p:nvPr>
        </p:nvSpPr>
        <p:spPr/>
        <p:txBody>
          <a:bodyPr/>
          <a:lstStyle/>
          <a:p>
            <a:pPr eaLnBrk="1"/>
            <a:r>
              <a:rPr lang="en-US" b="1" smtClean="0"/>
              <a:t>Safety</a:t>
            </a:r>
          </a:p>
          <a:p>
            <a:pPr lvl="1" eaLnBrk="1"/>
            <a:r>
              <a:rPr lang="en-US" smtClean="0"/>
              <a:t>Attacks other than application-level attacks usually fail to get through SPI firewalls</a:t>
            </a:r>
          </a:p>
          <a:p>
            <a:pPr lvl="1" eaLnBrk="1"/>
            <a:r>
              <a:rPr lang="en-US" smtClean="0"/>
              <a:t>In addition, SPI firewalls can use other forms of filtering when needed</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6.3: Perspective on SPI Firewalls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33</a:t>
            </a:fld>
            <a:endParaRPr lang="en-US" dirty="0">
              <a:solidFill>
                <a:prstClr val="white"/>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Content Placeholder 1"/>
          <p:cNvSpPr>
            <a:spLocks noGrp="1"/>
          </p:cNvSpPr>
          <p:nvPr>
            <p:ph idx="1"/>
          </p:nvPr>
        </p:nvSpPr>
        <p:spPr/>
        <p:txBody>
          <a:bodyPr/>
          <a:lstStyle/>
          <a:p>
            <a:pPr eaLnBrk="1"/>
            <a:r>
              <a:rPr lang="en-US" b="1" smtClean="0"/>
              <a:t>Dominance</a:t>
            </a:r>
          </a:p>
          <a:p>
            <a:pPr lvl="1" eaLnBrk="1"/>
            <a:r>
              <a:rPr lang="en-US" smtClean="0"/>
              <a:t>The combination of high safety and low cost makes SPI firewalls extremely popular</a:t>
            </a:r>
          </a:p>
          <a:p>
            <a:pPr lvl="1" eaLnBrk="1"/>
            <a:r>
              <a:rPr lang="en-US" smtClean="0"/>
              <a:t>Nearly all main border firewalls today use stateful packet inspection</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6.3: Perspective on SPI Firewalls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34</a:t>
            </a:fld>
            <a:endParaRPr lang="en-US" dirty="0">
              <a:solidFill>
                <a:prstClr val="white"/>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Static Packet Filtering</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Application Proxy Firewalls</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B371590D-DBCD-416C-8C3B-F5CE6725F6A1}" type="slidenum">
              <a:rPr lang="en-US" smtClean="0">
                <a:solidFill>
                  <a:schemeClr val="bg1"/>
                </a:solidFill>
                <a:latin typeface="Lucida Sans Unicode" pitchFamily="34" charset="0"/>
              </a:rPr>
              <a:pPr eaLnBrk="1" hangingPunct="1"/>
              <a:t>35</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Firewall Architectures</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Firewall Management</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Firewall Filtering Problems</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0178" name="Picture 6"/>
          <p:cNvPicPr>
            <a:picLocks noChangeAspect="1" noChangeArrowheads="1"/>
          </p:cNvPicPr>
          <p:nvPr/>
        </p:nvPicPr>
        <p:blipFill>
          <a:blip r:embed="rId2">
            <a:extLst>
              <a:ext uri="{28A0092B-C50C-407E-A947-70E740481C1C}">
                <a14:useLocalDpi xmlns:a14="http://schemas.microsoft.com/office/drawing/2010/main" val="0"/>
              </a:ext>
            </a:extLst>
          </a:blip>
          <a:srcRect l="12430" t="16647" r="7024" b="11813"/>
          <a:stretch>
            <a:fillRect/>
          </a:stretch>
        </p:blipFill>
        <p:spPr bwMode="auto">
          <a:xfrm>
            <a:off x="228600" y="1371600"/>
            <a:ext cx="8558213" cy="431271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6.4: Network Address Translation (NAT)</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36</a:t>
            </a:fld>
            <a:endParaRPr lang="en-US" dirty="0">
              <a:solidFill>
                <a:prstClr val="white"/>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Static Packet Filtering</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6.5  Application Proxy Firewalls</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690A0418-11E4-45CB-84B4-0DEBF595BFF8}" type="slidenum">
              <a:rPr lang="en-US" smtClean="0">
                <a:solidFill>
                  <a:schemeClr val="bg1"/>
                </a:solidFill>
                <a:latin typeface="Lucida Sans Unicode" pitchFamily="34" charset="0"/>
              </a:rPr>
              <a:pPr eaLnBrk="1" hangingPunct="1"/>
              <a:t>37</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Firewall Architectures</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Firewall Management</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Firewall Filtering Problems</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8"/>
            <a:ext cx="8458200" cy="1143000"/>
          </a:xfrm>
        </p:spPr>
        <p:txBody>
          <a:bodyPr>
            <a:normAutofit fontScale="90000"/>
          </a:bodyPr>
          <a:lstStyle/>
          <a:p>
            <a:pPr eaLnBrk="1" fontAlgn="auto" hangingPunct="1">
              <a:spcAft>
                <a:spcPts val="0"/>
              </a:spcAft>
              <a:defRPr/>
            </a:pPr>
            <a:r>
              <a:rPr lang="en-US" dirty="0" smtClean="0"/>
              <a:t>6.5: Application Proxy Firewall Operation</a:t>
            </a:r>
            <a:endParaRPr lang="en-US" dirty="0"/>
          </a:p>
        </p:txBody>
      </p:sp>
      <p:pic>
        <p:nvPicPr>
          <p:cNvPr id="52229" name="Picture 6"/>
          <p:cNvPicPr>
            <a:picLocks noChangeAspect="1" noChangeArrowheads="1"/>
          </p:cNvPicPr>
          <p:nvPr/>
        </p:nvPicPr>
        <p:blipFill>
          <a:blip r:embed="rId2">
            <a:extLst>
              <a:ext uri="{28A0092B-C50C-407E-A947-70E740481C1C}">
                <a14:useLocalDpi xmlns:a14="http://schemas.microsoft.com/office/drawing/2010/main" val="0"/>
              </a:ext>
            </a:extLst>
          </a:blip>
          <a:srcRect l="12430" t="16051" r="6029" b="12144"/>
          <a:stretch>
            <a:fillRect/>
          </a:stretch>
        </p:blipFill>
        <p:spPr bwMode="auto">
          <a:xfrm>
            <a:off x="165100" y="1346200"/>
            <a:ext cx="8686800" cy="45021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38</a:t>
            </a:fld>
            <a:endParaRPr lang="en-US" dirty="0">
              <a:solidFill>
                <a:prstClr val="white"/>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274638"/>
            <a:ext cx="8458200" cy="1143000"/>
          </a:xfrm>
        </p:spPr>
        <p:txBody>
          <a:bodyPr/>
          <a:lstStyle/>
          <a:p>
            <a:pPr eaLnBrk="1" fontAlgn="auto" hangingPunct="1">
              <a:spcAft>
                <a:spcPts val="0"/>
              </a:spcAft>
              <a:defRPr/>
            </a:pPr>
            <a:r>
              <a:rPr lang="en-US" sz="2800" dirty="0" smtClean="0"/>
              <a:t>6.5: Roles for Application Proxy Firewalls Today</a:t>
            </a:r>
            <a:endParaRPr lang="en-US" sz="2800" dirty="0"/>
          </a:p>
        </p:txBody>
      </p:sp>
      <p:pic>
        <p:nvPicPr>
          <p:cNvPr id="53253" name="Picture 6"/>
          <p:cNvPicPr>
            <a:picLocks noChangeAspect="1" noChangeArrowheads="1"/>
          </p:cNvPicPr>
          <p:nvPr/>
        </p:nvPicPr>
        <p:blipFill>
          <a:blip r:embed="rId2">
            <a:extLst>
              <a:ext uri="{28A0092B-C50C-407E-A947-70E740481C1C}">
                <a14:useLocalDpi xmlns:a14="http://schemas.microsoft.com/office/drawing/2010/main" val="0"/>
              </a:ext>
            </a:extLst>
          </a:blip>
          <a:srcRect l="11932" t="18585" r="9012" b="12144"/>
          <a:stretch>
            <a:fillRect/>
          </a:stretch>
        </p:blipFill>
        <p:spPr bwMode="auto">
          <a:xfrm>
            <a:off x="609600" y="1752600"/>
            <a:ext cx="8126413" cy="4191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39</a:t>
            </a:fld>
            <a:endParaRPr lang="en-US" dirty="0">
              <a:solidFill>
                <a:prstClr val="white"/>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Content Placeholder 1"/>
          <p:cNvSpPr>
            <a:spLocks noGrp="1"/>
          </p:cNvSpPr>
          <p:nvPr>
            <p:ph idx="1"/>
          </p:nvPr>
        </p:nvSpPr>
        <p:spPr>
          <a:xfrm>
            <a:off x="457200" y="1447800"/>
            <a:ext cx="8229600" cy="4525963"/>
          </a:xfrm>
        </p:spPr>
        <p:txBody>
          <a:bodyPr/>
          <a:lstStyle/>
          <a:p>
            <a:pPr eaLnBrk="1" hangingPunct="1"/>
            <a:r>
              <a:rPr lang="en-US" smtClean="0"/>
              <a:t>Chapter 5 covered many techniques for access control</a:t>
            </a:r>
          </a:p>
          <a:p>
            <a:pPr eaLnBrk="1" hangingPunct="1"/>
            <a:r>
              <a:rPr lang="en-US" smtClean="0"/>
              <a:t>This chapter will discuss an additional tool for access control—firewalls</a:t>
            </a:r>
          </a:p>
          <a:p>
            <a:pPr eaLnBrk="1" hangingPunct="1"/>
            <a:r>
              <a:rPr lang="en-US" smtClean="0"/>
              <a:t>Firewalls filter out traffic that consists of provable attack packets</a:t>
            </a:r>
          </a:p>
          <a:p>
            <a:pPr eaLnBrk="1" hangingPunct="1"/>
            <a:r>
              <a:rPr lang="en-US" smtClean="0"/>
              <a:t>Firewalls are not security cure-alls, but they are critical to security protection</a:t>
            </a:r>
          </a:p>
        </p:txBody>
      </p:sp>
      <p:sp>
        <p:nvSpPr>
          <p:cNvPr id="5" name="Title 4"/>
          <p:cNvSpPr>
            <a:spLocks noGrp="1"/>
          </p:cNvSpPr>
          <p:nvPr>
            <p:ph type="title"/>
          </p:nvPr>
        </p:nvSpPr>
        <p:spPr/>
        <p:txBody>
          <a:bodyPr/>
          <a:lstStyle/>
          <a:p>
            <a:pPr eaLnBrk="1" fontAlgn="auto" hangingPunct="1">
              <a:spcAft>
                <a:spcPts val="0"/>
              </a:spcAft>
              <a:defRPr/>
            </a:pPr>
            <a:r>
              <a:rPr lang="en-US" dirty="0" smtClean="0"/>
              <a:t>Orientation</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a:t>
            </a:fld>
            <a:endParaRPr lang="en-US" dirty="0">
              <a:solidFill>
                <a:prstClr val="white"/>
              </a:solidFill>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457200"/>
            <a:ext cx="8229600" cy="1143000"/>
          </a:xfrm>
        </p:spPr>
        <p:txBody>
          <a:bodyPr>
            <a:noAutofit/>
          </a:bodyPr>
          <a:lstStyle/>
          <a:p>
            <a:pPr eaLnBrk="1" fontAlgn="auto" hangingPunct="1">
              <a:spcAft>
                <a:spcPts val="0"/>
              </a:spcAft>
              <a:defRPr/>
            </a:pPr>
            <a:r>
              <a:rPr lang="en-US" sz="2400" dirty="0" smtClean="0"/>
              <a:t>6.5: Application Content Filtering in Application Proxy Firewalls and </a:t>
            </a:r>
            <a:r>
              <a:rPr lang="en-US" sz="2400" dirty="0" err="1" smtClean="0"/>
              <a:t>Stateful</a:t>
            </a:r>
            <a:r>
              <a:rPr lang="en-US" sz="2400" dirty="0" smtClean="0"/>
              <a:t> Packet Inspection Firewalls</a:t>
            </a:r>
            <a:endParaRPr lang="en-US" sz="2400" dirty="0"/>
          </a:p>
        </p:txBody>
      </p:sp>
      <p:graphicFrame>
        <p:nvGraphicFramePr>
          <p:cNvPr id="7" name="Table 6"/>
          <p:cNvGraphicFramePr>
            <a:graphicFrameLocks noGrp="1"/>
          </p:cNvGraphicFramePr>
          <p:nvPr/>
        </p:nvGraphicFramePr>
        <p:xfrm>
          <a:off x="685800" y="2057400"/>
          <a:ext cx="7889875" cy="3657601"/>
        </p:xfrm>
        <a:graphic>
          <a:graphicData uri="http://schemas.openxmlformats.org/drawingml/2006/table">
            <a:tbl>
              <a:tblPr/>
              <a:tblGrid>
                <a:gridCol w="2514600"/>
                <a:gridCol w="1676400"/>
                <a:gridCol w="1981200"/>
                <a:gridCol w="1717675"/>
              </a:tblGrid>
              <a:tr h="1393825">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1" i="0" u="none" strike="noStrike" cap="none" normalizeH="0" baseline="0" smtClean="0">
                          <a:ln>
                            <a:noFill/>
                          </a:ln>
                          <a:solidFill>
                            <a:schemeClr val="tx1"/>
                          </a:solidFill>
                          <a:effectLst/>
                          <a:latin typeface="Arial" charset="0"/>
                          <a:cs typeface="Times New Roman" pitchFamily="18" charset="0"/>
                        </a:rPr>
                        <a:t>Topic</a:t>
                      </a: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1" i="0" u="none" strike="noStrike" cap="none" normalizeH="0" baseline="0" smtClean="0">
                          <a:ln>
                            <a:noFill/>
                          </a:ln>
                          <a:solidFill>
                            <a:schemeClr val="tx1"/>
                          </a:solidFill>
                          <a:effectLst/>
                          <a:latin typeface="Arial" charset="0"/>
                          <a:cs typeface="Times New Roman" pitchFamily="18" charset="0"/>
                        </a:rPr>
                        <a:t>Application Proxy Firewalls</a:t>
                      </a: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1" i="0" u="none" strike="noStrike" cap="none" normalizeH="0" baseline="0" smtClean="0">
                          <a:ln>
                            <a:noFill/>
                          </a:ln>
                          <a:solidFill>
                            <a:schemeClr val="tx1"/>
                          </a:solidFill>
                          <a:effectLst/>
                          <a:latin typeface="Arial" charset="0"/>
                          <a:cs typeface="Times New Roman" pitchFamily="18" charset="0"/>
                        </a:rPr>
                        <a:t>Stateful Packet Inspection Firewalls</a:t>
                      </a: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1" i="0" u="none" strike="noStrike" cap="none" normalizeH="0" baseline="0" smtClean="0">
                          <a:ln>
                            <a:noFill/>
                          </a:ln>
                          <a:solidFill>
                            <a:schemeClr val="tx1"/>
                          </a:solidFill>
                          <a:effectLst/>
                          <a:latin typeface="Arial" charset="0"/>
                          <a:cs typeface="Times New Roman" pitchFamily="18" charset="0"/>
                        </a:rPr>
                        <a:t>Remarks</a:t>
                      </a: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r>
              <a:tr h="1131888">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Can examine application layer content</a:t>
                      </a:r>
                    </a:p>
                  </a:txBody>
                  <a:tcPr marL="108586" marR="108586"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Always</a:t>
                      </a: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As an Extra Feature</a:t>
                      </a: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1131888">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Capabilities for application layer content filtering</a:t>
                      </a:r>
                    </a:p>
                  </a:txBody>
                  <a:tcPr marL="108586" marR="108586"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Somewhat More</a:t>
                      </a: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Somewhat Less</a:t>
                      </a: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40</a:t>
            </a:fld>
            <a:endParaRPr lang="en-US" dirty="0">
              <a:solidFill>
                <a:prstClr val="white"/>
              </a:solidFill>
            </a:endParaRPr>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457200"/>
            <a:ext cx="8229600" cy="1143000"/>
          </a:xfrm>
        </p:spPr>
        <p:txBody>
          <a:bodyPr>
            <a:normAutofit fontScale="90000"/>
          </a:bodyPr>
          <a:lstStyle/>
          <a:p>
            <a:pPr eaLnBrk="1" fontAlgn="auto" hangingPunct="1">
              <a:spcAft>
                <a:spcPts val="0"/>
              </a:spcAft>
              <a:defRPr/>
            </a:pPr>
            <a:r>
              <a:rPr lang="en-US" sz="2700" dirty="0" smtClean="0"/>
              <a:t>6.5:</a:t>
            </a:r>
            <a:r>
              <a:rPr lang="en-US" sz="2400" dirty="0" smtClean="0"/>
              <a:t> </a:t>
            </a:r>
            <a:r>
              <a:rPr lang="en-US" sz="2700" dirty="0" smtClean="0"/>
              <a:t>Application Content Filtering in Application Proxy Firewalls and </a:t>
            </a:r>
            <a:r>
              <a:rPr lang="en-US" sz="2700" dirty="0" err="1" smtClean="0"/>
              <a:t>Stateful</a:t>
            </a:r>
            <a:r>
              <a:rPr lang="en-US" sz="2700" dirty="0" smtClean="0"/>
              <a:t> Packet Inspection Firewalls</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022109910"/>
              </p:ext>
            </p:extLst>
          </p:nvPr>
        </p:nvGraphicFramePr>
        <p:xfrm>
          <a:off x="685800" y="1676400"/>
          <a:ext cx="8153400" cy="4267200"/>
        </p:xfrm>
        <a:graphic>
          <a:graphicData uri="http://schemas.openxmlformats.org/drawingml/2006/table">
            <a:tbl>
              <a:tblPr/>
              <a:tblGrid>
                <a:gridCol w="1968500"/>
                <a:gridCol w="1654175"/>
                <a:gridCol w="1495425"/>
                <a:gridCol w="3035300"/>
              </a:tblGrid>
              <a:tr h="771525">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1" i="0" u="none" strike="noStrike" cap="none" normalizeH="0" baseline="0" smtClean="0">
                          <a:ln>
                            <a:noFill/>
                          </a:ln>
                          <a:solidFill>
                            <a:schemeClr val="tx1"/>
                          </a:solidFill>
                          <a:effectLst/>
                          <a:latin typeface="Arial" charset="0"/>
                          <a:cs typeface="Times New Roman" pitchFamily="18" charset="0"/>
                        </a:rPr>
                        <a:t>Topic</a:t>
                      </a: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1" i="0" u="none" strike="noStrike" cap="none" normalizeH="0" baseline="0" smtClean="0">
                          <a:ln>
                            <a:noFill/>
                          </a:ln>
                          <a:solidFill>
                            <a:schemeClr val="tx1"/>
                          </a:solidFill>
                          <a:effectLst/>
                          <a:latin typeface="Arial" charset="0"/>
                          <a:cs typeface="Times New Roman" pitchFamily="18" charset="0"/>
                        </a:rPr>
                        <a:t>Application Proxy Firewalls</a:t>
                      </a: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1" i="0" u="none" strike="noStrike" cap="none" normalizeH="0" baseline="0" smtClean="0">
                          <a:ln>
                            <a:noFill/>
                          </a:ln>
                          <a:solidFill>
                            <a:schemeClr val="tx1"/>
                          </a:solidFill>
                          <a:effectLst/>
                          <a:latin typeface="Arial" charset="0"/>
                          <a:cs typeface="Times New Roman" pitchFamily="18" charset="0"/>
                        </a:rPr>
                        <a:t>Stateful Packet Inspection Firewalls</a:t>
                      </a: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1" i="0" u="none" strike="noStrike" cap="none" normalizeH="0" baseline="0" smtClean="0">
                          <a:ln>
                            <a:noFill/>
                          </a:ln>
                          <a:solidFill>
                            <a:schemeClr val="tx1"/>
                          </a:solidFill>
                          <a:effectLst/>
                          <a:latin typeface="Arial" charset="0"/>
                          <a:cs typeface="Times New Roman" pitchFamily="18" charset="0"/>
                        </a:rPr>
                        <a:t>Remarks</a:t>
                      </a:r>
                      <a:endParaRPr kumimoji="0" lang="en-US" sz="2000" b="0" i="0" u="none" strike="noStrike" cap="none" normalizeH="0" baseline="0" smtClean="0">
                        <a:ln>
                          <a:noFill/>
                        </a:ln>
                        <a:solidFill>
                          <a:schemeClr val="tx1"/>
                        </a:solidFill>
                        <a:effectLst/>
                        <a:latin typeface="Arial" charset="0"/>
                        <a:cs typeface="Times New Roman" pitchFamily="18" charset="0"/>
                      </a:endParaRPr>
                    </a:p>
                  </a:txBody>
                  <a:tcPr marL="108586" marR="108586"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r>
              <a:tr h="1158875">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dirty="0" smtClean="0">
                          <a:ln>
                            <a:noFill/>
                          </a:ln>
                          <a:solidFill>
                            <a:schemeClr val="tx1"/>
                          </a:solidFill>
                          <a:effectLst/>
                          <a:latin typeface="Arial" charset="0"/>
                          <a:cs typeface="Times New Roman" pitchFamily="18" charset="0"/>
                        </a:rPr>
                        <a:t>Uses Relay Operation with two connections per client/server pair?</a:t>
                      </a:r>
                    </a:p>
                  </a:txBody>
                  <a:tcPr marL="108586" marR="108586"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Yes</a:t>
                      </a: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No</a:t>
                      </a: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dirty="0" smtClean="0">
                          <a:ln>
                            <a:noFill/>
                          </a:ln>
                          <a:solidFill>
                            <a:schemeClr val="tx1"/>
                          </a:solidFill>
                          <a:effectLst/>
                          <a:latin typeface="Arial" charset="0"/>
                          <a:cs typeface="Times New Roman" pitchFamily="18" charset="0"/>
                        </a:rPr>
                        <a:t>Maintaining two connections is highly processing-intensive. Cannot support many client/server pairs. Consequently, application proxy firewalls cannot be used as main border firewalls.</a:t>
                      </a:r>
                    </a:p>
                  </a:txBody>
                  <a:tcPr marL="108586" marR="108586"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193675">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Speed</a:t>
                      </a:r>
                    </a:p>
                  </a:txBody>
                  <a:tcPr marL="108586" marR="108586" marT="0" marB="0" horzOverflow="overflow">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Slow</a:t>
                      </a: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000" b="0" i="0" u="none" strike="noStrike" cap="none" normalizeH="0" baseline="0" smtClean="0">
                          <a:ln>
                            <a:noFill/>
                          </a:ln>
                          <a:solidFill>
                            <a:schemeClr val="tx1"/>
                          </a:solidFill>
                          <a:effectLst/>
                          <a:latin typeface="Arial" charset="0"/>
                          <a:cs typeface="Times New Roman" pitchFamily="18" charset="0"/>
                        </a:rPr>
                        <a:t>Fast</a:t>
                      </a:r>
                    </a:p>
                  </a:txBody>
                  <a:tcPr marL="108586" marR="108586" marT="0" marB="0" horzOverflow="overflow">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endParaRPr kumimoji="0" lang="en-US" sz="2000" b="0" i="0" u="none" strike="noStrike" cap="none" normalizeH="0" baseline="0" dirty="0" smtClean="0">
                        <a:ln>
                          <a:noFill/>
                        </a:ln>
                        <a:solidFill>
                          <a:schemeClr val="tx1"/>
                        </a:solidFill>
                        <a:effectLst/>
                        <a:latin typeface="Arial" charset="0"/>
                        <a:cs typeface="Times New Roman" pitchFamily="18" charset="0"/>
                      </a:endParaRPr>
                    </a:p>
                  </a:txBody>
                  <a:tcPr marL="108586" marR="108586" marT="0" marB="0" horzOverflow="overflow">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41</a:t>
            </a:fld>
            <a:endParaRPr lang="en-US" dirty="0">
              <a:solidFill>
                <a:prstClr val="white"/>
              </a:solidFill>
            </a:endParaRPr>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381000"/>
            <a:ext cx="8229600" cy="1143000"/>
          </a:xfrm>
        </p:spPr>
        <p:txBody>
          <a:bodyPr/>
          <a:lstStyle/>
          <a:p>
            <a:pPr eaLnBrk="1" fontAlgn="auto" hangingPunct="1">
              <a:spcAft>
                <a:spcPts val="0"/>
              </a:spcAft>
              <a:defRPr/>
            </a:pPr>
            <a:r>
              <a:rPr lang="en-US" dirty="0" smtClean="0"/>
              <a:t>6.5: Tor Routing</a:t>
            </a:r>
            <a:endParaRPr lang="en-US" dirty="0"/>
          </a:p>
        </p:txBody>
      </p:sp>
      <p:grpSp>
        <p:nvGrpSpPr>
          <p:cNvPr id="56325" name="Group 2081"/>
          <p:cNvGrpSpPr>
            <a:grpSpLocks/>
          </p:cNvGrpSpPr>
          <p:nvPr/>
        </p:nvGrpSpPr>
        <p:grpSpPr bwMode="auto">
          <a:xfrm>
            <a:off x="609600" y="1524000"/>
            <a:ext cx="7966075" cy="4191000"/>
            <a:chOff x="1371600" y="1995489"/>
            <a:chExt cx="6553200" cy="3186111"/>
          </a:xfrm>
        </p:grpSpPr>
        <p:grpSp>
          <p:nvGrpSpPr>
            <p:cNvPr id="56326" name="Group 113"/>
            <p:cNvGrpSpPr>
              <a:grpSpLocks/>
            </p:cNvGrpSpPr>
            <p:nvPr/>
          </p:nvGrpSpPr>
          <p:grpSpPr bwMode="auto">
            <a:xfrm>
              <a:off x="1371600" y="3657603"/>
              <a:ext cx="838200" cy="761997"/>
              <a:chOff x="381000" y="2590803"/>
              <a:chExt cx="838200" cy="761997"/>
            </a:xfrm>
          </p:grpSpPr>
          <p:grpSp>
            <p:nvGrpSpPr>
              <p:cNvPr id="57466" name="Group 114"/>
              <p:cNvGrpSpPr>
                <a:grpSpLocks noChangeAspect="1"/>
              </p:cNvGrpSpPr>
              <p:nvPr/>
            </p:nvGrpSpPr>
            <p:grpSpPr bwMode="auto">
              <a:xfrm>
                <a:off x="381008" y="2590803"/>
                <a:ext cx="735230" cy="503936"/>
                <a:chOff x="193675" y="2495550"/>
                <a:chExt cx="1185863" cy="812801"/>
              </a:xfrm>
            </p:grpSpPr>
            <p:sp>
              <p:nvSpPr>
                <p:cNvPr id="57468"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69"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0"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1"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2"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3"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4"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5"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6"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7"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8"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79"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0"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1"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2"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3"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4"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5"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6"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7"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8"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89"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90"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91"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92"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93"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94"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495"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496"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97"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98"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99"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00"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01"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02"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03"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04"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05"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06"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07"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08"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09"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0"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1"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2"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3"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4"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5"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6"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7"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8"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19"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20"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21"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22"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23"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24"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25"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26"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27"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28"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29"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0"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1"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2"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3"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4"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5"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6"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7"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8"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39"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0"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1"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2"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3"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4"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5"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6"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7"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8"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49"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0"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1"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2"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3"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4"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5"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6"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7"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8"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59"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60"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61"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62"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63"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64"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65"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66"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567"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68"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69"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570"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71"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72"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73"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74"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75"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76"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577"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7467" name="TextBox 112"/>
              <p:cNvSpPr txBox="1">
                <a:spLocks noChangeArrowheads="1"/>
              </p:cNvSpPr>
              <p:nvPr/>
            </p:nvSpPr>
            <p:spPr bwMode="auto">
              <a:xfrm>
                <a:off x="381000" y="3075801"/>
                <a:ext cx="838200"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b="1"/>
                  <a:t>User</a:t>
                </a:r>
              </a:p>
            </p:txBody>
          </p:sp>
        </p:grpSp>
        <p:grpSp>
          <p:nvGrpSpPr>
            <p:cNvPr id="56327" name="Group 114"/>
            <p:cNvGrpSpPr>
              <a:grpSpLocks/>
            </p:cNvGrpSpPr>
            <p:nvPr/>
          </p:nvGrpSpPr>
          <p:grpSpPr bwMode="auto">
            <a:xfrm>
              <a:off x="6858000" y="3657597"/>
              <a:ext cx="838200" cy="695583"/>
              <a:chOff x="381000" y="2590800"/>
              <a:chExt cx="838200" cy="695583"/>
            </a:xfrm>
          </p:grpSpPr>
          <p:grpSp>
            <p:nvGrpSpPr>
              <p:cNvPr id="57354" name="Group 114"/>
              <p:cNvGrpSpPr>
                <a:grpSpLocks noChangeAspect="1"/>
              </p:cNvGrpSpPr>
              <p:nvPr/>
            </p:nvGrpSpPr>
            <p:grpSpPr bwMode="auto">
              <a:xfrm>
                <a:off x="381006" y="2590800"/>
                <a:ext cx="735229" cy="503935"/>
                <a:chOff x="193675" y="2495550"/>
                <a:chExt cx="1185863" cy="812801"/>
              </a:xfrm>
            </p:grpSpPr>
            <p:sp>
              <p:nvSpPr>
                <p:cNvPr id="57356"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57"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58"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59"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0"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1"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2"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3"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4"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5"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6"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7"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8"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69"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0"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1"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2"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3"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4"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5"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6"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7"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8"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79"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80"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81"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82"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383"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384"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85"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86"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87"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88"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89"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0"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1"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2"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3"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4"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5"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6"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7"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8"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99"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0"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1"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2"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3"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4"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5"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6"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7"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8"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09"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10"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11"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12"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13"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14"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15"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16"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17"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18"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19"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0"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1"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2"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3"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4"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5"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6"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7"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8"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29"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0"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1"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2"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3"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4"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5"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6"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7"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8"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39"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0"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1"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2"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3"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4"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5"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6"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7"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8"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49"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50"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51"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52"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53"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54"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455"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56"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57"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458"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59"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60"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61"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62"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63"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64"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465"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7355" name="TextBox 116"/>
              <p:cNvSpPr txBox="1">
                <a:spLocks noChangeArrowheads="1"/>
              </p:cNvSpPr>
              <p:nvPr/>
            </p:nvSpPr>
            <p:spPr bwMode="auto">
              <a:xfrm>
                <a:off x="381000" y="3075801"/>
                <a:ext cx="838200" cy="21058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b="1"/>
                  <a:t>Webserver</a:t>
                </a:r>
              </a:p>
            </p:txBody>
          </p:sp>
        </p:grpSp>
        <p:grpSp>
          <p:nvGrpSpPr>
            <p:cNvPr id="56328" name="Group 453"/>
            <p:cNvGrpSpPr>
              <a:grpSpLocks/>
            </p:cNvGrpSpPr>
            <p:nvPr/>
          </p:nvGrpSpPr>
          <p:grpSpPr bwMode="auto">
            <a:xfrm>
              <a:off x="3733800" y="2057400"/>
              <a:ext cx="1038225" cy="762000"/>
              <a:chOff x="238124" y="2590800"/>
              <a:chExt cx="1038225" cy="762000"/>
            </a:xfrm>
          </p:grpSpPr>
          <p:grpSp>
            <p:nvGrpSpPr>
              <p:cNvPr id="57242" name="Group 114"/>
              <p:cNvGrpSpPr>
                <a:grpSpLocks noChangeAspect="1"/>
              </p:cNvGrpSpPr>
              <p:nvPr/>
            </p:nvGrpSpPr>
            <p:grpSpPr bwMode="auto">
              <a:xfrm>
                <a:off x="381004" y="2590800"/>
                <a:ext cx="735229" cy="503935"/>
                <a:chOff x="193675" y="2495550"/>
                <a:chExt cx="1185863" cy="812801"/>
              </a:xfrm>
            </p:grpSpPr>
            <p:sp>
              <p:nvSpPr>
                <p:cNvPr id="57244"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45"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46"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47"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48"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49"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0"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1"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2"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3"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4"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5"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6"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7"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8"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59"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0"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1"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2"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3"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4"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5"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6"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7"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8"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69"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70"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271"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272"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73"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74"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75"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76"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77"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78"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79"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0"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1"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2"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3"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4"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5"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6"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7"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8"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89"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0"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1"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2"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3"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4"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5"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6"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7"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8"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99"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00"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01"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02"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03"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04"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05"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06"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07"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08"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09"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0"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1"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2"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3"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4"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5"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6"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7"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8"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19"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0"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1"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2"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3"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4"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5"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6"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7"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8"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29"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0"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1"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2"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3"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4"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5"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6"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7"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8"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39"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40"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41"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42"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343"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44"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45"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346"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47"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48"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49"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50"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51"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52"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353"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7243" name="TextBox 455"/>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1</a:t>
                </a:r>
              </a:p>
            </p:txBody>
          </p:sp>
        </p:grpSp>
        <p:grpSp>
          <p:nvGrpSpPr>
            <p:cNvPr id="56329" name="Group 1018"/>
            <p:cNvGrpSpPr>
              <a:grpSpLocks/>
            </p:cNvGrpSpPr>
            <p:nvPr/>
          </p:nvGrpSpPr>
          <p:grpSpPr bwMode="auto">
            <a:xfrm>
              <a:off x="1447800" y="1995489"/>
              <a:ext cx="838200" cy="976359"/>
              <a:chOff x="381000" y="2590800"/>
              <a:chExt cx="838200" cy="976359"/>
            </a:xfrm>
          </p:grpSpPr>
          <p:grpSp>
            <p:nvGrpSpPr>
              <p:cNvPr id="57130" name="Group 114"/>
              <p:cNvGrpSpPr>
                <a:grpSpLocks noChangeAspect="1"/>
              </p:cNvGrpSpPr>
              <p:nvPr/>
            </p:nvGrpSpPr>
            <p:grpSpPr bwMode="auto">
              <a:xfrm>
                <a:off x="381000" y="2590800"/>
                <a:ext cx="735229" cy="503935"/>
                <a:chOff x="193675" y="2495550"/>
                <a:chExt cx="1185863" cy="812801"/>
              </a:xfrm>
            </p:grpSpPr>
            <p:sp>
              <p:nvSpPr>
                <p:cNvPr id="57132"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33"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34"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35"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36"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37"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38"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39"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0"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1"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2"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3"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4"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5"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6"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7"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8"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49"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50"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51"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52"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53"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54"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55"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56"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57"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58"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159"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160"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61"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62"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63"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64"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65"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66"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67"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68"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69"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0"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1"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2"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3"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4"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5"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6"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7"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8"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79"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0"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1"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2"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3"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4"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5"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6"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7"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8"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89"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90"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91"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92"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93"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94"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95"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96"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97"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98"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99"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0"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1"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2"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3"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4"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5"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6"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7"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8"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09"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0"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1"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2"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3"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4"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5"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6"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7"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8"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19"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0"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1"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2"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3"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4"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5"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6"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7"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8"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29"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30"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231"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32"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33"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234"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35"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36"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37"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38"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39"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40"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241"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7131" name="TextBox 1020"/>
              <p:cNvSpPr txBox="1">
                <a:spLocks noChangeArrowheads="1"/>
              </p:cNvSpPr>
              <p:nvPr/>
            </p:nvSpPr>
            <p:spPr bwMode="auto">
              <a:xfrm>
                <a:off x="381000" y="3075801"/>
                <a:ext cx="838200" cy="49135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directory server</a:t>
                </a:r>
              </a:p>
            </p:txBody>
          </p:sp>
        </p:grpSp>
        <p:grpSp>
          <p:nvGrpSpPr>
            <p:cNvPr id="56330" name="Group 1244"/>
            <p:cNvGrpSpPr>
              <a:grpSpLocks/>
            </p:cNvGrpSpPr>
            <p:nvPr/>
          </p:nvGrpSpPr>
          <p:grpSpPr bwMode="auto">
            <a:xfrm>
              <a:off x="2743200" y="2514600"/>
              <a:ext cx="1038225" cy="762000"/>
              <a:chOff x="238124" y="2590800"/>
              <a:chExt cx="1038225" cy="762000"/>
            </a:xfrm>
          </p:grpSpPr>
          <p:grpSp>
            <p:nvGrpSpPr>
              <p:cNvPr id="57018" name="Group 114"/>
              <p:cNvGrpSpPr>
                <a:grpSpLocks noChangeAspect="1"/>
              </p:cNvGrpSpPr>
              <p:nvPr/>
            </p:nvGrpSpPr>
            <p:grpSpPr bwMode="auto">
              <a:xfrm>
                <a:off x="381002" y="2590800"/>
                <a:ext cx="735229" cy="503935"/>
                <a:chOff x="193675" y="2495550"/>
                <a:chExt cx="1185863" cy="812801"/>
              </a:xfrm>
            </p:grpSpPr>
            <p:sp>
              <p:nvSpPr>
                <p:cNvPr id="57020"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21"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22"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23"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24"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25"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26"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27"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28"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29"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0"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1"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2"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3"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4"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5"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6"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7"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8"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39"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40"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41"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42"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43"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44"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45"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46"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047"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048"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49"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50"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51"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52"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53"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54"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55"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56"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57"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58"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59"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0"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1"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2"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3"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4"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5"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6"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7"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8"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69"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0"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1"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2"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3"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4"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5"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6"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7"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8"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79"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0"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1"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2"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3"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4"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5"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6"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7"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8"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89"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0"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1"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2"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3"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4"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5"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6"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7"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8"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99"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0"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1"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2"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3"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4"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5"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6"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7"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8"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09"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10"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11"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12"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13"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14"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15"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16"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17"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18"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119"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20"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21"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122"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23"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24"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25"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26"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27"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28"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129"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7019" name="TextBox 1246"/>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8</a:t>
                </a:r>
              </a:p>
            </p:txBody>
          </p:sp>
        </p:grpSp>
        <p:grpSp>
          <p:nvGrpSpPr>
            <p:cNvPr id="56331" name="Group 1357"/>
            <p:cNvGrpSpPr>
              <a:grpSpLocks/>
            </p:cNvGrpSpPr>
            <p:nvPr/>
          </p:nvGrpSpPr>
          <p:grpSpPr bwMode="auto">
            <a:xfrm>
              <a:off x="5486400" y="2895600"/>
              <a:ext cx="1038225" cy="762000"/>
              <a:chOff x="238124" y="2590800"/>
              <a:chExt cx="1038225" cy="762000"/>
            </a:xfrm>
          </p:grpSpPr>
          <p:grpSp>
            <p:nvGrpSpPr>
              <p:cNvPr id="56906" name="Group 114"/>
              <p:cNvGrpSpPr>
                <a:grpSpLocks noChangeAspect="1"/>
              </p:cNvGrpSpPr>
              <p:nvPr/>
            </p:nvGrpSpPr>
            <p:grpSpPr bwMode="auto">
              <a:xfrm>
                <a:off x="381002" y="2590800"/>
                <a:ext cx="735229" cy="503935"/>
                <a:chOff x="193675" y="2495550"/>
                <a:chExt cx="1185863" cy="812801"/>
              </a:xfrm>
            </p:grpSpPr>
            <p:sp>
              <p:nvSpPr>
                <p:cNvPr id="56908"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09"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0"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1"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2"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3"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4"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5"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6"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7"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8"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19"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0"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1"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2"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3"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4"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5"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6"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7"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8"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29"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30"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31"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32"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33"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34"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935"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936"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37"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38"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39"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40"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41"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42"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43"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44"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45"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46"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47"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48"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49"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0"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1"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2"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3"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4"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5"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6"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7"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8"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59"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60"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61"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62"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63"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64"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65"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66"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967"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68"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69"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0"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1"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2"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3"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4"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5"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6"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7"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8"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79"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0"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1"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2"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3"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4"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5"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6"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7"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8"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89"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0"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1"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2"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3"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4"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5"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6"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7"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8"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99"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00"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01"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02"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03"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04"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05"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06"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7007"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08"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09"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7010"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11"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12"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13"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14"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15"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16"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7017"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6907" name="TextBox 1359"/>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3</a:t>
                </a:r>
              </a:p>
            </p:txBody>
          </p:sp>
        </p:grpSp>
        <p:grpSp>
          <p:nvGrpSpPr>
            <p:cNvPr id="56332" name="Group 1470"/>
            <p:cNvGrpSpPr>
              <a:grpSpLocks/>
            </p:cNvGrpSpPr>
            <p:nvPr/>
          </p:nvGrpSpPr>
          <p:grpSpPr bwMode="auto">
            <a:xfrm>
              <a:off x="3276600" y="4343400"/>
              <a:ext cx="1038225" cy="762000"/>
              <a:chOff x="238124" y="2590800"/>
              <a:chExt cx="1038225" cy="762000"/>
            </a:xfrm>
          </p:grpSpPr>
          <p:grpSp>
            <p:nvGrpSpPr>
              <p:cNvPr id="56794" name="Group 114"/>
              <p:cNvGrpSpPr>
                <a:grpSpLocks noChangeAspect="1"/>
              </p:cNvGrpSpPr>
              <p:nvPr/>
            </p:nvGrpSpPr>
            <p:grpSpPr bwMode="auto">
              <a:xfrm>
                <a:off x="381002" y="2590800"/>
                <a:ext cx="735229" cy="503935"/>
                <a:chOff x="193675" y="2495550"/>
                <a:chExt cx="1185863" cy="812801"/>
              </a:xfrm>
            </p:grpSpPr>
            <p:sp>
              <p:nvSpPr>
                <p:cNvPr id="56796"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97"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98"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99"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0"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1"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2"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3"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4"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5"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6"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7"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8"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09"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0"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1"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2"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3"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4"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5"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6"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7"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8"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19"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20"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21"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22"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823"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824"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25"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26"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27"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28"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29"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0"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1"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2"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3"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4"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5"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6"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7"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8"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39"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0"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1"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2"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3"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4"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5"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6"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7"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8"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49"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50"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51"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52"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53"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54"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55"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56"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57"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58"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59"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0"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1"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2"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3"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4"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5"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6"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7"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8"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69"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0"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1"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2"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3"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4"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5"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6"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7"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8"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79"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0"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1"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2"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3"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4"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5"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6"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7"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8"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89"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90"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91"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92"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93"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94"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895"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96"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97"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898"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899"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00"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01"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02"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03"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04"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905"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6795" name="TextBox 1472"/>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6</a:t>
                </a:r>
              </a:p>
            </p:txBody>
          </p:sp>
        </p:grpSp>
        <p:grpSp>
          <p:nvGrpSpPr>
            <p:cNvPr id="56333" name="Group 1583"/>
            <p:cNvGrpSpPr>
              <a:grpSpLocks/>
            </p:cNvGrpSpPr>
            <p:nvPr/>
          </p:nvGrpSpPr>
          <p:grpSpPr bwMode="auto">
            <a:xfrm>
              <a:off x="5438775" y="3657600"/>
              <a:ext cx="1038225" cy="762000"/>
              <a:chOff x="238124" y="2590800"/>
              <a:chExt cx="1038225" cy="762000"/>
            </a:xfrm>
          </p:grpSpPr>
          <p:grpSp>
            <p:nvGrpSpPr>
              <p:cNvPr id="56682" name="Group 114"/>
              <p:cNvGrpSpPr>
                <a:grpSpLocks noChangeAspect="1"/>
              </p:cNvGrpSpPr>
              <p:nvPr/>
            </p:nvGrpSpPr>
            <p:grpSpPr bwMode="auto">
              <a:xfrm>
                <a:off x="381002" y="2590800"/>
                <a:ext cx="735229" cy="503935"/>
                <a:chOff x="193675" y="2495550"/>
                <a:chExt cx="1185863" cy="812801"/>
              </a:xfrm>
            </p:grpSpPr>
            <p:sp>
              <p:nvSpPr>
                <p:cNvPr id="56684"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85"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86"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87"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88"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89"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0"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1"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2"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3"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4"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5"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6"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7"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8"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99"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0"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1"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2"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3"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4"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5"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6"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7"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8"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09"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10"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711"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712"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13"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14"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15"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16"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17"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18"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19"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0"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1"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2"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3"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4"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5"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6"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7"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8"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29"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0"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1"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2"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3"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4"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5"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6"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7"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8"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39"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40"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41"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42"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43"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44"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45"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46"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47"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48"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49"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0"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1"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2"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3"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4"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5"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6"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7"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8"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59"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0"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1"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2"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3"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4"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5"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6"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7"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8"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69"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0"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1"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2"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3"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4"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5"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6"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7"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8"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79"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80"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81"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82"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783"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84"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85"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786"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87"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88"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89"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90"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91"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92"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793"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6683" name="TextBox 1585"/>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4</a:t>
                </a:r>
              </a:p>
            </p:txBody>
          </p:sp>
        </p:grpSp>
        <p:grpSp>
          <p:nvGrpSpPr>
            <p:cNvPr id="56334" name="Group 1696"/>
            <p:cNvGrpSpPr>
              <a:grpSpLocks/>
            </p:cNvGrpSpPr>
            <p:nvPr/>
          </p:nvGrpSpPr>
          <p:grpSpPr bwMode="auto">
            <a:xfrm>
              <a:off x="4724400" y="2286000"/>
              <a:ext cx="1038225" cy="762000"/>
              <a:chOff x="238124" y="2590800"/>
              <a:chExt cx="1038225" cy="762000"/>
            </a:xfrm>
          </p:grpSpPr>
          <p:grpSp>
            <p:nvGrpSpPr>
              <p:cNvPr id="56570" name="Group 114"/>
              <p:cNvGrpSpPr>
                <a:grpSpLocks noChangeAspect="1"/>
              </p:cNvGrpSpPr>
              <p:nvPr/>
            </p:nvGrpSpPr>
            <p:grpSpPr bwMode="auto">
              <a:xfrm>
                <a:off x="381002" y="2590800"/>
                <a:ext cx="735229" cy="503935"/>
                <a:chOff x="193675" y="2495550"/>
                <a:chExt cx="1185863" cy="812801"/>
              </a:xfrm>
            </p:grpSpPr>
            <p:sp>
              <p:nvSpPr>
                <p:cNvPr id="56572"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73"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74"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75"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76"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77"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78"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79"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0"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1"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2"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3"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4"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5"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6"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7"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8"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89"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90"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91"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92"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93"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94"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95"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96"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97"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98"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599"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600"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01"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02"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03"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04"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05"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06"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07"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08"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09"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0"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1"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2"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3"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4"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5"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6"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7"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8"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19"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0"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1"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2"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3"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4"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5"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6"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7"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8"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29"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30"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31"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32"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33"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34"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35"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36"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37"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38"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39"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0"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1"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2"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3"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4"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5"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6"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7"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8"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49"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0"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1"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2"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3"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4"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5"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6"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7"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8"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59"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0"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1"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2"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3"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4"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5"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6"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7"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8"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69"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70"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671"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72"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73"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674"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75"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76"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77"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78"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79"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80"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681"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6571" name="TextBox 1698"/>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2</a:t>
                </a:r>
              </a:p>
            </p:txBody>
          </p:sp>
        </p:grpSp>
        <p:grpSp>
          <p:nvGrpSpPr>
            <p:cNvPr id="56335" name="Group 1809"/>
            <p:cNvGrpSpPr>
              <a:grpSpLocks/>
            </p:cNvGrpSpPr>
            <p:nvPr/>
          </p:nvGrpSpPr>
          <p:grpSpPr bwMode="auto">
            <a:xfrm>
              <a:off x="2590800" y="3581400"/>
              <a:ext cx="1038225" cy="762000"/>
              <a:chOff x="238124" y="2590800"/>
              <a:chExt cx="1038225" cy="762000"/>
            </a:xfrm>
          </p:grpSpPr>
          <p:grpSp>
            <p:nvGrpSpPr>
              <p:cNvPr id="56458" name="Group 114"/>
              <p:cNvGrpSpPr>
                <a:grpSpLocks noChangeAspect="1"/>
              </p:cNvGrpSpPr>
              <p:nvPr/>
            </p:nvGrpSpPr>
            <p:grpSpPr bwMode="auto">
              <a:xfrm>
                <a:off x="381002" y="2590800"/>
                <a:ext cx="735229" cy="503935"/>
                <a:chOff x="193675" y="2495550"/>
                <a:chExt cx="1185863" cy="812801"/>
              </a:xfrm>
            </p:grpSpPr>
            <p:sp>
              <p:nvSpPr>
                <p:cNvPr id="56460"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61"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62"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63"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64"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65"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66"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67"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68"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69"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0"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1"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2"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3"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4"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5"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6"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7"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8"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79"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80"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81"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82"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83"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84"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85"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86"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487"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488"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89"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90"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91"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92"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93"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94"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95"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96"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97"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98"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99"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0"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1"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2"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3"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4"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5"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6"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7"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8"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09"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0"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1"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2"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3"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4"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5"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6"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7"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8"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19"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0"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1"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2"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3"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4"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5"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6"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7"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8"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29"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0"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1"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2"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3"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4"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5"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6"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7"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8"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39"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0"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1"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2"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3"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4"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5"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6"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7"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8"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49"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50"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51"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52"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53"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54"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55"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56"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57"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58"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559"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60"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61"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562"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63"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64"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65"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66"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67"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68"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569"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6459" name="TextBox 1811"/>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7</a:t>
                </a:r>
              </a:p>
            </p:txBody>
          </p:sp>
        </p:grpSp>
        <p:grpSp>
          <p:nvGrpSpPr>
            <p:cNvPr id="56336" name="Group 1922"/>
            <p:cNvGrpSpPr>
              <a:grpSpLocks/>
            </p:cNvGrpSpPr>
            <p:nvPr/>
          </p:nvGrpSpPr>
          <p:grpSpPr bwMode="auto">
            <a:xfrm>
              <a:off x="4419600" y="4419600"/>
              <a:ext cx="1038225" cy="762000"/>
              <a:chOff x="238124" y="2590800"/>
              <a:chExt cx="1038225" cy="762000"/>
            </a:xfrm>
          </p:grpSpPr>
          <p:grpSp>
            <p:nvGrpSpPr>
              <p:cNvPr id="56346" name="Group 114"/>
              <p:cNvGrpSpPr>
                <a:grpSpLocks noChangeAspect="1"/>
              </p:cNvGrpSpPr>
              <p:nvPr/>
            </p:nvGrpSpPr>
            <p:grpSpPr bwMode="auto">
              <a:xfrm>
                <a:off x="381002" y="2590800"/>
                <a:ext cx="735229" cy="503935"/>
                <a:chOff x="193675" y="2495550"/>
                <a:chExt cx="1185863" cy="812801"/>
              </a:xfrm>
            </p:grpSpPr>
            <p:sp>
              <p:nvSpPr>
                <p:cNvPr id="56348"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49"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0"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1"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2"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3"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4"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5"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6"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7"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8"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59"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0"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1"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2"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3"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4"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5"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6"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7"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8"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69"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70"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71"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72"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73"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74"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375"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376"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77"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78"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79"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80"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381"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82"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83"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84"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85"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86"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87"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88"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89"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0"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1"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2"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3"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4"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5"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6"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7"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8"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399"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00"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01"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02"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03"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04"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05"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06"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07"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08"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09"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0"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1"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2"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3"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4"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5"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6"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7"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8"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19"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0"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1"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2"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3"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4"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5"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6"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7"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8"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29"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0"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1"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2"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3"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4"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5"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6"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7"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8"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39"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40"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41"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42"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43"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44"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45"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46"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6447"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48"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49"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6450"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51"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52"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53"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54"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55"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56"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6457"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6347" name="TextBox 1924"/>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5</a:t>
                </a:r>
              </a:p>
            </p:txBody>
          </p:sp>
        </p:grpSp>
        <p:cxnSp>
          <p:nvCxnSpPr>
            <p:cNvPr id="20" name="Curved Connector 19"/>
            <p:cNvCxnSpPr/>
            <p:nvPr/>
          </p:nvCxnSpPr>
          <p:spPr>
            <a:xfrm>
              <a:off x="2134268" y="3886639"/>
              <a:ext cx="532823" cy="1206"/>
            </a:xfrm>
            <a:prstGeom prst="curvedConnector3">
              <a:avLst>
                <a:gd name="adj1" fmla="val 50000"/>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1" name="Curved Connector 20"/>
            <p:cNvCxnSpPr/>
            <p:nvPr/>
          </p:nvCxnSpPr>
          <p:spPr>
            <a:xfrm flipV="1">
              <a:off x="4191122" y="3886639"/>
              <a:ext cx="1371236" cy="685497"/>
            </a:xfrm>
            <a:prstGeom prst="curvedConnector3">
              <a:avLst>
                <a:gd name="adj1" fmla="val 50000"/>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2" name="Curved Connector 2042"/>
            <p:cNvCxnSpPr/>
            <p:nvPr/>
          </p:nvCxnSpPr>
          <p:spPr>
            <a:xfrm flipV="1">
              <a:off x="3505504" y="2895807"/>
              <a:ext cx="746997" cy="685497"/>
            </a:xfrm>
            <a:prstGeom prst="curvedConnector2">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3" name="Curved Connector 22"/>
            <p:cNvCxnSpPr/>
            <p:nvPr/>
          </p:nvCxnSpPr>
          <p:spPr>
            <a:xfrm rot="5400000">
              <a:off x="3505625" y="3352764"/>
              <a:ext cx="1370993" cy="457079"/>
            </a:xfrm>
            <a:prstGeom prst="curvedConnector3">
              <a:avLst>
                <a:gd name="adj1" fmla="val 50000"/>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24" name="Curved Connector 23"/>
            <p:cNvCxnSpPr/>
            <p:nvPr/>
          </p:nvCxnSpPr>
          <p:spPr>
            <a:xfrm>
              <a:off x="6400770" y="3886639"/>
              <a:ext cx="534128" cy="1206"/>
            </a:xfrm>
            <a:prstGeom prst="curvedConnector3">
              <a:avLst>
                <a:gd name="adj1" fmla="val 50000"/>
              </a:avLst>
            </a:prstGeom>
            <a:ln w="25400">
              <a:solidFill>
                <a:schemeClr val="tx1"/>
              </a:solidFill>
              <a:prstDash val="sysDot"/>
              <a:headEnd type="arrow"/>
              <a:tailEnd type="arrow"/>
            </a:ln>
          </p:spPr>
          <p:style>
            <a:lnRef idx="1">
              <a:schemeClr val="accent1"/>
            </a:lnRef>
            <a:fillRef idx="0">
              <a:schemeClr val="accent1"/>
            </a:fillRef>
            <a:effectRef idx="0">
              <a:schemeClr val="accent1"/>
            </a:effectRef>
            <a:fontRef idx="minor">
              <a:schemeClr val="tx1"/>
            </a:fontRef>
          </p:style>
        </p:cxnSp>
        <p:cxnSp>
          <p:nvCxnSpPr>
            <p:cNvPr id="25" name="Curved Connector 24"/>
            <p:cNvCxnSpPr/>
            <p:nvPr/>
          </p:nvCxnSpPr>
          <p:spPr>
            <a:xfrm rot="16200000" flipV="1">
              <a:off x="1623486" y="3352604"/>
              <a:ext cx="457400" cy="0"/>
            </a:xfrm>
            <a:prstGeom prst="curvedConnector3">
              <a:avLst>
                <a:gd name="adj1" fmla="val 50000"/>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56343" name="TextBox 393"/>
            <p:cNvSpPr txBox="1">
              <a:spLocks noChangeArrowheads="1"/>
            </p:cNvSpPr>
            <p:nvPr/>
          </p:nvSpPr>
          <p:spPr bwMode="auto">
            <a:xfrm>
              <a:off x="1907630" y="3105810"/>
              <a:ext cx="838200"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sz="1200" b="1">
                  <a:latin typeface="Times New Roman" pitchFamily="18" charset="0"/>
                  <a:cs typeface="Times New Roman" pitchFamily="18" charset="0"/>
                </a:rPr>
                <a:t>1. List of Tor nodes</a:t>
              </a:r>
            </a:p>
          </p:txBody>
        </p:sp>
        <p:sp>
          <p:nvSpPr>
            <p:cNvPr id="56344" name="TextBox 393"/>
            <p:cNvSpPr txBox="1">
              <a:spLocks noChangeArrowheads="1"/>
            </p:cNvSpPr>
            <p:nvPr/>
          </p:nvSpPr>
          <p:spPr bwMode="auto">
            <a:xfrm>
              <a:off x="6553200" y="3124200"/>
              <a:ext cx="1371600"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sz="1200" b="1">
                  <a:latin typeface="Times New Roman" pitchFamily="18" charset="0"/>
                  <a:cs typeface="Times New Roman" pitchFamily="18" charset="0"/>
                </a:rPr>
                <a:t>3. Unencrypted link at exit node</a:t>
              </a:r>
            </a:p>
          </p:txBody>
        </p:sp>
        <p:sp>
          <p:nvSpPr>
            <p:cNvPr id="56345" name="TextBox 393"/>
            <p:cNvSpPr txBox="1">
              <a:spLocks noChangeArrowheads="1"/>
            </p:cNvSpPr>
            <p:nvPr/>
          </p:nvSpPr>
          <p:spPr bwMode="auto">
            <a:xfrm>
              <a:off x="4114800" y="3653135"/>
              <a:ext cx="1066800"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b="1">
                  <a:latin typeface="Times New Roman" pitchFamily="18" charset="0"/>
                  <a:cs typeface="Times New Roman" pitchFamily="18" charset="0"/>
                </a:rPr>
                <a:t>2. Encrypted Path</a:t>
              </a:r>
            </a:p>
          </p:txBody>
        </p:sp>
      </p:grpSp>
      <p:sp>
        <p:nvSpPr>
          <p:cNvPr id="1257"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42</a:t>
            </a:fld>
            <a:endParaRPr lang="en-US" dirty="0">
              <a:solidFill>
                <a:prstClr val="white"/>
              </a:solidFill>
            </a:endParaRPr>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381000"/>
            <a:ext cx="8229600" cy="1143000"/>
          </a:xfrm>
        </p:spPr>
        <p:txBody>
          <a:bodyPr/>
          <a:lstStyle/>
          <a:p>
            <a:pPr eaLnBrk="1" fontAlgn="auto" hangingPunct="1">
              <a:spcAft>
                <a:spcPts val="0"/>
              </a:spcAft>
              <a:defRPr/>
            </a:pPr>
            <a:r>
              <a:rPr lang="en-US" dirty="0" smtClean="0"/>
              <a:t>6.5: Alternate TOR Route</a:t>
            </a:r>
            <a:endParaRPr lang="en-US" dirty="0"/>
          </a:p>
        </p:txBody>
      </p:sp>
      <p:grpSp>
        <p:nvGrpSpPr>
          <p:cNvPr id="58373" name="Group 2053"/>
          <p:cNvGrpSpPr>
            <a:grpSpLocks/>
          </p:cNvGrpSpPr>
          <p:nvPr/>
        </p:nvGrpSpPr>
        <p:grpSpPr bwMode="auto">
          <a:xfrm>
            <a:off x="533400" y="1600200"/>
            <a:ext cx="7848600" cy="4114800"/>
            <a:chOff x="1371600" y="1995489"/>
            <a:chExt cx="6324600" cy="3186111"/>
          </a:xfrm>
        </p:grpSpPr>
        <p:grpSp>
          <p:nvGrpSpPr>
            <p:cNvPr id="58374" name="Group 113"/>
            <p:cNvGrpSpPr>
              <a:grpSpLocks/>
            </p:cNvGrpSpPr>
            <p:nvPr/>
          </p:nvGrpSpPr>
          <p:grpSpPr bwMode="auto">
            <a:xfrm>
              <a:off x="1371600" y="3657603"/>
              <a:ext cx="838200" cy="761997"/>
              <a:chOff x="381000" y="2590803"/>
              <a:chExt cx="838200" cy="761997"/>
            </a:xfrm>
          </p:grpSpPr>
          <p:grpSp>
            <p:nvGrpSpPr>
              <p:cNvPr id="59514" name="Group 114"/>
              <p:cNvGrpSpPr>
                <a:grpSpLocks noChangeAspect="1"/>
              </p:cNvGrpSpPr>
              <p:nvPr/>
            </p:nvGrpSpPr>
            <p:grpSpPr bwMode="auto">
              <a:xfrm>
                <a:off x="381008" y="2590803"/>
                <a:ext cx="735230" cy="503936"/>
                <a:chOff x="193675" y="2495550"/>
                <a:chExt cx="1185863" cy="812801"/>
              </a:xfrm>
            </p:grpSpPr>
            <p:sp>
              <p:nvSpPr>
                <p:cNvPr id="59516"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17"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18"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19"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0"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1"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2"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3"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4"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5"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6"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7"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8"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29"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0"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1"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2"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3"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4"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5"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6"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7"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8"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39"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40"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41"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42"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543"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544"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45"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46"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47"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48"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49"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0"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1"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2"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3"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4"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5"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6"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7"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8"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59"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0"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1"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2"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3"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4"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5"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6"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7"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8"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69"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70"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71"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72"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73"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74"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75"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76"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77"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78"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79"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0"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1"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2"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3"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4"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5"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6"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7"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8"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89"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0"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1"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2"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3"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4"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5"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6"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7"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8"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99"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0"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1"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2"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3"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4"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5"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6"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7"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8"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09"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10"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11"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12"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13"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14"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615"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616"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617"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618"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19"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20"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21"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22"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23"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24"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625"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9515" name="TextBox 112"/>
              <p:cNvSpPr txBox="1">
                <a:spLocks noChangeArrowheads="1"/>
              </p:cNvSpPr>
              <p:nvPr/>
            </p:nvSpPr>
            <p:spPr bwMode="auto">
              <a:xfrm>
                <a:off x="381000" y="3075801"/>
                <a:ext cx="838200"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b="1"/>
                  <a:t>User</a:t>
                </a:r>
              </a:p>
            </p:txBody>
          </p:sp>
        </p:grpSp>
        <p:grpSp>
          <p:nvGrpSpPr>
            <p:cNvPr id="58375" name="Group 114"/>
            <p:cNvGrpSpPr>
              <a:grpSpLocks/>
            </p:cNvGrpSpPr>
            <p:nvPr/>
          </p:nvGrpSpPr>
          <p:grpSpPr bwMode="auto">
            <a:xfrm>
              <a:off x="6858000" y="3657597"/>
              <a:ext cx="838200" cy="699483"/>
              <a:chOff x="381000" y="2590800"/>
              <a:chExt cx="838200" cy="699483"/>
            </a:xfrm>
          </p:grpSpPr>
          <p:grpSp>
            <p:nvGrpSpPr>
              <p:cNvPr id="59402" name="Group 114"/>
              <p:cNvGrpSpPr>
                <a:grpSpLocks noChangeAspect="1"/>
              </p:cNvGrpSpPr>
              <p:nvPr/>
            </p:nvGrpSpPr>
            <p:grpSpPr bwMode="auto">
              <a:xfrm>
                <a:off x="381006" y="2590800"/>
                <a:ext cx="735229" cy="503935"/>
                <a:chOff x="193675" y="2495550"/>
                <a:chExt cx="1185863" cy="812801"/>
              </a:xfrm>
            </p:grpSpPr>
            <p:sp>
              <p:nvSpPr>
                <p:cNvPr id="59404"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05"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06"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07"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08"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09"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0"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1"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2"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3"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4"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5"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6"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7"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8"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19"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0"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1"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2"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3"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4"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5"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6"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7"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8"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29"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30"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431"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432"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33"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34"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35"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36"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37"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38"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39"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0"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1"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2"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3"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4"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5"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6"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7"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8"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49"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0"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1"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2"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3"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4"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5"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6"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7"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8"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59"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60"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61"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62"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463"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64"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65"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66"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67"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68"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69"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0"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1"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2"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3"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4"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5"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6"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7"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8"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79"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0"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1"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2"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3"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4"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5"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6"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7"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8"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89"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0"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1"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2"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3"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4"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5"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6"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7"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8"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99"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00"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01"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02"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503"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04"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05"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506"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07"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08"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09"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10"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11"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12"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513"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9403" name="TextBox 116"/>
              <p:cNvSpPr txBox="1">
                <a:spLocks noChangeArrowheads="1"/>
              </p:cNvSpPr>
              <p:nvPr/>
            </p:nvSpPr>
            <p:spPr bwMode="auto">
              <a:xfrm>
                <a:off x="381000" y="3075801"/>
                <a:ext cx="838200" cy="21448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b="1"/>
                  <a:t>Webserver</a:t>
                </a:r>
              </a:p>
            </p:txBody>
          </p:sp>
        </p:grpSp>
        <p:grpSp>
          <p:nvGrpSpPr>
            <p:cNvPr id="58376" name="Group 453"/>
            <p:cNvGrpSpPr>
              <a:grpSpLocks/>
            </p:cNvGrpSpPr>
            <p:nvPr/>
          </p:nvGrpSpPr>
          <p:grpSpPr bwMode="auto">
            <a:xfrm>
              <a:off x="3733800" y="2057400"/>
              <a:ext cx="1038225" cy="762000"/>
              <a:chOff x="238124" y="2590800"/>
              <a:chExt cx="1038225" cy="762000"/>
            </a:xfrm>
          </p:grpSpPr>
          <p:grpSp>
            <p:nvGrpSpPr>
              <p:cNvPr id="59290" name="Group 114"/>
              <p:cNvGrpSpPr>
                <a:grpSpLocks noChangeAspect="1"/>
              </p:cNvGrpSpPr>
              <p:nvPr/>
            </p:nvGrpSpPr>
            <p:grpSpPr bwMode="auto">
              <a:xfrm>
                <a:off x="381004" y="2590800"/>
                <a:ext cx="735229" cy="503935"/>
                <a:chOff x="193675" y="2495550"/>
                <a:chExt cx="1185863" cy="812801"/>
              </a:xfrm>
            </p:grpSpPr>
            <p:sp>
              <p:nvSpPr>
                <p:cNvPr id="59292"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93"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94"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95"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96"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97"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98"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99"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0"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1"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2"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3"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4"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5"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6"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7"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8"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09"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10"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11"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12"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13"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14"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15"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16"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17"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18"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319"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320"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21"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22"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23"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24"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25"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26"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27"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28"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29"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0"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1"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2"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3"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4"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5"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6"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7"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8"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39"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0"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1"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2"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3"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4"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5"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6"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7"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8"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49"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50"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51"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52"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53"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54"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55"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56"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57"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58"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59"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0"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1"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2"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3"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4"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5"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6"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7"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8"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69"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0"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1"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2"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3"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4"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5"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6"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7"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8"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79"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0"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1"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2"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3"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4"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5"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6"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7"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8"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89"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90"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391"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92" name="Line 194"/>
                <p:cNvSpPr>
                  <a:spLocks noChangeShapeType="1"/>
                </p:cNvSpPr>
                <p:nvPr/>
              </p:nvSpPr>
              <p:spPr bwMode="auto">
                <a:xfrm flipV="1">
                  <a:off x="1076324"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93"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394"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95"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96"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97"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98"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399"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00"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401"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9291" name="TextBox 455"/>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1</a:t>
                </a:r>
              </a:p>
            </p:txBody>
          </p:sp>
        </p:grpSp>
        <p:grpSp>
          <p:nvGrpSpPr>
            <p:cNvPr id="58377" name="Group 1018"/>
            <p:cNvGrpSpPr>
              <a:grpSpLocks/>
            </p:cNvGrpSpPr>
            <p:nvPr/>
          </p:nvGrpSpPr>
          <p:grpSpPr bwMode="auto">
            <a:xfrm>
              <a:off x="1447800" y="1995489"/>
              <a:ext cx="838200" cy="842471"/>
              <a:chOff x="381000" y="2590800"/>
              <a:chExt cx="838200" cy="842471"/>
            </a:xfrm>
          </p:grpSpPr>
          <p:grpSp>
            <p:nvGrpSpPr>
              <p:cNvPr id="59178" name="Group 114"/>
              <p:cNvGrpSpPr>
                <a:grpSpLocks noChangeAspect="1"/>
              </p:cNvGrpSpPr>
              <p:nvPr/>
            </p:nvGrpSpPr>
            <p:grpSpPr bwMode="auto">
              <a:xfrm>
                <a:off x="381000" y="2590800"/>
                <a:ext cx="735229" cy="503935"/>
                <a:chOff x="193675" y="2495550"/>
                <a:chExt cx="1185863" cy="812801"/>
              </a:xfrm>
            </p:grpSpPr>
            <p:sp>
              <p:nvSpPr>
                <p:cNvPr id="59180"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81"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82"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83"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84"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85"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86"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87"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88"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89"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0"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1"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2"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3"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4"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5"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6"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7"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8"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99"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00"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01"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02"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03"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04"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05"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06"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207"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208"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09"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10"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11"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12"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13"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14"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15"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16"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17"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18"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19"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0"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1"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2"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3"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4"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5"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6"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7"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8"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29"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0"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1"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2"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3"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4"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5"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6"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7"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8"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39"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0"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1"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2"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3"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4"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5"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6"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7"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8"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49"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0"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1"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2"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3"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4"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5"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6"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7"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8"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59"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0"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1"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2"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3"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4"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5"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6"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7"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8"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69"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70"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71"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72"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73"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74"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75"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76"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77"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78"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279"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80"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81"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282"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83"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84"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85"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86"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87"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88"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289"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9179" name="TextBox 1020"/>
              <p:cNvSpPr txBox="1">
                <a:spLocks noChangeArrowheads="1"/>
              </p:cNvSpPr>
              <p:nvPr/>
            </p:nvSpPr>
            <p:spPr bwMode="auto">
              <a:xfrm>
                <a:off x="381000" y="3075801"/>
                <a:ext cx="838200" cy="35747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directory server</a:t>
                </a:r>
              </a:p>
            </p:txBody>
          </p:sp>
        </p:grpSp>
        <p:grpSp>
          <p:nvGrpSpPr>
            <p:cNvPr id="58378" name="Group 1244"/>
            <p:cNvGrpSpPr>
              <a:grpSpLocks/>
            </p:cNvGrpSpPr>
            <p:nvPr/>
          </p:nvGrpSpPr>
          <p:grpSpPr bwMode="auto">
            <a:xfrm>
              <a:off x="2743200" y="2514600"/>
              <a:ext cx="1038225" cy="762000"/>
              <a:chOff x="238124" y="2590800"/>
              <a:chExt cx="1038225" cy="762000"/>
            </a:xfrm>
          </p:grpSpPr>
          <p:grpSp>
            <p:nvGrpSpPr>
              <p:cNvPr id="59066" name="Group 114"/>
              <p:cNvGrpSpPr>
                <a:grpSpLocks noChangeAspect="1"/>
              </p:cNvGrpSpPr>
              <p:nvPr/>
            </p:nvGrpSpPr>
            <p:grpSpPr bwMode="auto">
              <a:xfrm>
                <a:off x="381002" y="2590800"/>
                <a:ext cx="735229" cy="503935"/>
                <a:chOff x="193675" y="2495550"/>
                <a:chExt cx="1185863" cy="812801"/>
              </a:xfrm>
            </p:grpSpPr>
            <p:sp>
              <p:nvSpPr>
                <p:cNvPr id="59068"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69"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0"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1"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2"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3"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4"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5"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6"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7"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8"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79"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0"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1"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2"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3"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4"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5"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6"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7"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8"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89"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90"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91"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92"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93"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94"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095"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096"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97"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98"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99"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00"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01"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02"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03"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04"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05"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06"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07"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08"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09"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0"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1"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2"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3"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4"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5"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6"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7"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8"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19"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20"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21"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22"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23"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24"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25"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26"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27"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28"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29"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0"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1"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2"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3"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4"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5"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6"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7"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8"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39"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0"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1"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2"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3"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4"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5"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6"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7"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8"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49"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0"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1"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2"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3"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4"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5"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6"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7"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8"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59"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60"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61"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62"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63"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64"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65"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66"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167"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68"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69"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170"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71"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72"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73"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74"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75"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76"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177"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9067" name="TextBox 1246"/>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8</a:t>
                </a:r>
              </a:p>
            </p:txBody>
          </p:sp>
        </p:grpSp>
        <p:grpSp>
          <p:nvGrpSpPr>
            <p:cNvPr id="58379" name="Group 1357"/>
            <p:cNvGrpSpPr>
              <a:grpSpLocks/>
            </p:cNvGrpSpPr>
            <p:nvPr/>
          </p:nvGrpSpPr>
          <p:grpSpPr bwMode="auto">
            <a:xfrm>
              <a:off x="5486400" y="2895600"/>
              <a:ext cx="1038225" cy="762000"/>
              <a:chOff x="238124" y="2590800"/>
              <a:chExt cx="1038225" cy="762000"/>
            </a:xfrm>
          </p:grpSpPr>
          <p:grpSp>
            <p:nvGrpSpPr>
              <p:cNvPr id="58954" name="Group 114"/>
              <p:cNvGrpSpPr>
                <a:grpSpLocks noChangeAspect="1"/>
              </p:cNvGrpSpPr>
              <p:nvPr/>
            </p:nvGrpSpPr>
            <p:grpSpPr bwMode="auto">
              <a:xfrm>
                <a:off x="381002" y="2590800"/>
                <a:ext cx="735229" cy="503935"/>
                <a:chOff x="193675" y="2495550"/>
                <a:chExt cx="1185863" cy="812801"/>
              </a:xfrm>
            </p:grpSpPr>
            <p:sp>
              <p:nvSpPr>
                <p:cNvPr id="58956"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57"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58"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59"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0"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1"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2"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3"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4"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5"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6"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7"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8"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69"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0"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1"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2"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3"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4"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5"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6"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7"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8"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79"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80"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81"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82"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983"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984"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85"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86"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87"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88"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89"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0"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1"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2"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3"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4"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5"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6"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7"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8"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99"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0"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1"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2"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3"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4"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5"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6"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7"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8"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09"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10"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11"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12"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13"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14"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15"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16"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17"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18"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19"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0"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1"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2"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3"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4"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5"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6"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7"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8"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29"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0"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1"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2"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3"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4"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5"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6"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7"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8"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39"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0"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1"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2"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3"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4"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5"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6"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7"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8"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49"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50"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51"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52"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53"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54"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9055"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56"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57"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9058"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59"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60"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61"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62"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63"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64"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9065"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8955" name="TextBox 1359"/>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3</a:t>
                </a:r>
              </a:p>
            </p:txBody>
          </p:sp>
        </p:grpSp>
        <p:grpSp>
          <p:nvGrpSpPr>
            <p:cNvPr id="58380" name="Group 1470"/>
            <p:cNvGrpSpPr>
              <a:grpSpLocks/>
            </p:cNvGrpSpPr>
            <p:nvPr/>
          </p:nvGrpSpPr>
          <p:grpSpPr bwMode="auto">
            <a:xfrm>
              <a:off x="3276600" y="4343400"/>
              <a:ext cx="1038225" cy="762000"/>
              <a:chOff x="238124" y="2590800"/>
              <a:chExt cx="1038225" cy="762000"/>
            </a:xfrm>
          </p:grpSpPr>
          <p:grpSp>
            <p:nvGrpSpPr>
              <p:cNvPr id="58842" name="Group 114"/>
              <p:cNvGrpSpPr>
                <a:grpSpLocks noChangeAspect="1"/>
              </p:cNvGrpSpPr>
              <p:nvPr/>
            </p:nvGrpSpPr>
            <p:grpSpPr bwMode="auto">
              <a:xfrm>
                <a:off x="381002" y="2590800"/>
                <a:ext cx="735229" cy="503935"/>
                <a:chOff x="193675" y="2495550"/>
                <a:chExt cx="1185863" cy="812801"/>
              </a:xfrm>
            </p:grpSpPr>
            <p:sp>
              <p:nvSpPr>
                <p:cNvPr id="58844"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45"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46"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47"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48"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49"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0"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1"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2"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3"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4"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5"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6"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7"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8"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59"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0"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1"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2"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3"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4"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5"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6"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7"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8"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69"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70"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871"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872"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73"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74"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75"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76"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77"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78"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79"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0"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1"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2"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3"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4"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5"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6"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7"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8"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89"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0"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1"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2"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3"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4"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5"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6"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7"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8"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99"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00"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01"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02"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03"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04"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05"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06"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07"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08"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09"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0"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1"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2"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3"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4"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5"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6"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7"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8"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19"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0"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1"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2"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3"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4"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5"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6"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7"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8"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29"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0"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1"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2"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3"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4"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5"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6"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7"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8"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39"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40"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41"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42"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943"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44"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45"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946"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47"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48"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49"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50"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51"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52"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953"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8843" name="TextBox 1472"/>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6</a:t>
                </a:r>
              </a:p>
            </p:txBody>
          </p:sp>
        </p:grpSp>
        <p:grpSp>
          <p:nvGrpSpPr>
            <p:cNvPr id="58381" name="Group 1583"/>
            <p:cNvGrpSpPr>
              <a:grpSpLocks/>
            </p:cNvGrpSpPr>
            <p:nvPr/>
          </p:nvGrpSpPr>
          <p:grpSpPr bwMode="auto">
            <a:xfrm>
              <a:off x="5438775" y="3657600"/>
              <a:ext cx="1038225" cy="762000"/>
              <a:chOff x="238124" y="2590800"/>
              <a:chExt cx="1038225" cy="762000"/>
            </a:xfrm>
          </p:grpSpPr>
          <p:grpSp>
            <p:nvGrpSpPr>
              <p:cNvPr id="58730" name="Group 114"/>
              <p:cNvGrpSpPr>
                <a:grpSpLocks noChangeAspect="1"/>
              </p:cNvGrpSpPr>
              <p:nvPr/>
            </p:nvGrpSpPr>
            <p:grpSpPr bwMode="auto">
              <a:xfrm>
                <a:off x="381002" y="2590800"/>
                <a:ext cx="735229" cy="503935"/>
                <a:chOff x="193675" y="2495550"/>
                <a:chExt cx="1185863" cy="812801"/>
              </a:xfrm>
            </p:grpSpPr>
            <p:sp>
              <p:nvSpPr>
                <p:cNvPr id="58732"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33"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34"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35"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36"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37"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38"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39"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0"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1"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2"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3"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4"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5"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6"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7"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8"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49"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50"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51"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52"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53"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54"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55"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56"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57"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58"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759"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760"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61"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62"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63"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64"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65"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66"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67"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68"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69"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0"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1"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2"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3"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4"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5"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6"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7"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8"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79"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0"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1"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2"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3"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4"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5"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6"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7"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8"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89"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90"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91"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92"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93"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94"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95"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96"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97"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98"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99"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0"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1"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2"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3"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4"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5"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6"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7"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8"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09"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0"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1"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2"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3"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4"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5"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6"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7"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8"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19"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0"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1"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2"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3"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4"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5"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6"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7"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8"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29"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30"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831"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32"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33"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834"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35"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36"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37"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38"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39"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40"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841"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8731" name="TextBox 1585"/>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4</a:t>
                </a:r>
              </a:p>
            </p:txBody>
          </p:sp>
        </p:grpSp>
        <p:grpSp>
          <p:nvGrpSpPr>
            <p:cNvPr id="58382" name="Group 1696"/>
            <p:cNvGrpSpPr>
              <a:grpSpLocks/>
            </p:cNvGrpSpPr>
            <p:nvPr/>
          </p:nvGrpSpPr>
          <p:grpSpPr bwMode="auto">
            <a:xfrm>
              <a:off x="4724400" y="2286000"/>
              <a:ext cx="1038225" cy="762000"/>
              <a:chOff x="238124" y="2590800"/>
              <a:chExt cx="1038225" cy="762000"/>
            </a:xfrm>
          </p:grpSpPr>
          <p:grpSp>
            <p:nvGrpSpPr>
              <p:cNvPr id="58618" name="Group 114"/>
              <p:cNvGrpSpPr>
                <a:grpSpLocks noChangeAspect="1"/>
              </p:cNvGrpSpPr>
              <p:nvPr/>
            </p:nvGrpSpPr>
            <p:grpSpPr bwMode="auto">
              <a:xfrm>
                <a:off x="381002" y="2590800"/>
                <a:ext cx="735229" cy="503935"/>
                <a:chOff x="193675" y="2495550"/>
                <a:chExt cx="1185863" cy="812801"/>
              </a:xfrm>
            </p:grpSpPr>
            <p:sp>
              <p:nvSpPr>
                <p:cNvPr id="58620"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21"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22"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23"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24"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25"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26"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27"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28"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29"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0"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1"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2"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3"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4"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5"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6"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7"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8"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39"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40"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41"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42"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43"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44"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45"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46"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647"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648"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49"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50"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51"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52"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53"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54"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55"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56"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57"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58"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59"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0"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1"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2"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3"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4"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5"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6"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7"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8"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69"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0"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1"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2"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3"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4"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5"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6"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7"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8"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79"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0"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1"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2"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3"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4"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5"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6"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7"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8"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89"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0"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1"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2"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3"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4"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5"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6"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7"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8"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99"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0"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1"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2"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3"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4"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5"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6"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7"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8"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09"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10"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11"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12"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13"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14"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15"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16"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17"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18"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719"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20"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21"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722"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23"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24"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25"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26"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27"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28"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729"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8619" name="TextBox 1698"/>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2</a:t>
                </a:r>
              </a:p>
            </p:txBody>
          </p:sp>
        </p:grpSp>
        <p:grpSp>
          <p:nvGrpSpPr>
            <p:cNvPr id="58383" name="Group 1809"/>
            <p:cNvGrpSpPr>
              <a:grpSpLocks/>
            </p:cNvGrpSpPr>
            <p:nvPr/>
          </p:nvGrpSpPr>
          <p:grpSpPr bwMode="auto">
            <a:xfrm>
              <a:off x="2590800" y="3581400"/>
              <a:ext cx="1038225" cy="762000"/>
              <a:chOff x="238124" y="2590800"/>
              <a:chExt cx="1038225" cy="762000"/>
            </a:xfrm>
          </p:grpSpPr>
          <p:grpSp>
            <p:nvGrpSpPr>
              <p:cNvPr id="58506" name="Group 114"/>
              <p:cNvGrpSpPr>
                <a:grpSpLocks noChangeAspect="1"/>
              </p:cNvGrpSpPr>
              <p:nvPr/>
            </p:nvGrpSpPr>
            <p:grpSpPr bwMode="auto">
              <a:xfrm>
                <a:off x="381002" y="2590800"/>
                <a:ext cx="735229" cy="503935"/>
                <a:chOff x="193675" y="2495550"/>
                <a:chExt cx="1185863" cy="812801"/>
              </a:xfrm>
            </p:grpSpPr>
            <p:sp>
              <p:nvSpPr>
                <p:cNvPr id="58508"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09"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0"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1"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2"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3"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4"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5"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6"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7"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8"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19"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0"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1"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2"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3"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4"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5"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6"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7"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8"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29"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30"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31"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32"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33"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34"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535"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536"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37"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38"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39"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40"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41"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42"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43"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44"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45"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46"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47"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48"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49"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0"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1"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2"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3"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4"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5"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6"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7"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8"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59"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60"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61"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62"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63"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64"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65"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66"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567"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68"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69"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0"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1"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2"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3"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4"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5"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6"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7"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8"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79"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0"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1"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2"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3"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4"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5"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6"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7"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8"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89"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0"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1"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2"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3"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4"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5"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6"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7"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8"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99"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00"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01"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02"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03"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04"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05"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06"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607"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08"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09"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610"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11"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12"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13"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14"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15"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16"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617"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8507" name="TextBox 1811"/>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7</a:t>
                </a:r>
              </a:p>
            </p:txBody>
          </p:sp>
        </p:grpSp>
        <p:grpSp>
          <p:nvGrpSpPr>
            <p:cNvPr id="58384" name="Group 1922"/>
            <p:cNvGrpSpPr>
              <a:grpSpLocks/>
            </p:cNvGrpSpPr>
            <p:nvPr/>
          </p:nvGrpSpPr>
          <p:grpSpPr bwMode="auto">
            <a:xfrm>
              <a:off x="4419600" y="4419600"/>
              <a:ext cx="1038225" cy="762000"/>
              <a:chOff x="238124" y="2590800"/>
              <a:chExt cx="1038225" cy="762000"/>
            </a:xfrm>
          </p:grpSpPr>
          <p:grpSp>
            <p:nvGrpSpPr>
              <p:cNvPr id="58394" name="Group 114"/>
              <p:cNvGrpSpPr>
                <a:grpSpLocks noChangeAspect="1"/>
              </p:cNvGrpSpPr>
              <p:nvPr/>
            </p:nvGrpSpPr>
            <p:grpSpPr bwMode="auto">
              <a:xfrm>
                <a:off x="381002" y="2590800"/>
                <a:ext cx="735229" cy="503935"/>
                <a:chOff x="193675" y="2495550"/>
                <a:chExt cx="1185863" cy="812801"/>
              </a:xfrm>
            </p:grpSpPr>
            <p:sp>
              <p:nvSpPr>
                <p:cNvPr id="58396" name="Freeform 94"/>
                <p:cNvSpPr>
                  <a:spLocks/>
                </p:cNvSpPr>
                <p:nvPr/>
              </p:nvSpPr>
              <p:spPr bwMode="auto">
                <a:xfrm>
                  <a:off x="684213" y="2995613"/>
                  <a:ext cx="379413" cy="212725"/>
                </a:xfrm>
                <a:custGeom>
                  <a:avLst/>
                  <a:gdLst>
                    <a:gd name="T0" fmla="*/ 0 w 239"/>
                    <a:gd name="T1" fmla="*/ 2147483647 h 134"/>
                    <a:gd name="T2" fmla="*/ 2147483647 w 239"/>
                    <a:gd name="T3" fmla="*/ 2147483647 h 134"/>
                    <a:gd name="T4" fmla="*/ 2147483647 w 239"/>
                    <a:gd name="T5" fmla="*/ 2147483647 h 134"/>
                    <a:gd name="T6" fmla="*/ 2147483647 w 239"/>
                    <a:gd name="T7" fmla="*/ 0 h 134"/>
                    <a:gd name="T8" fmla="*/ 0 w 239"/>
                    <a:gd name="T9" fmla="*/ 2147483647 h 134"/>
                    <a:gd name="T10" fmla="*/ 0 w 239"/>
                    <a:gd name="T11" fmla="*/ 2147483647 h 134"/>
                    <a:gd name="T12" fmla="*/ 0 60000 65536"/>
                    <a:gd name="T13" fmla="*/ 0 60000 65536"/>
                    <a:gd name="T14" fmla="*/ 0 60000 65536"/>
                    <a:gd name="T15" fmla="*/ 0 60000 65536"/>
                    <a:gd name="T16" fmla="*/ 0 60000 65536"/>
                    <a:gd name="T17" fmla="*/ 0 60000 65536"/>
                    <a:gd name="T18" fmla="*/ 0 w 239"/>
                    <a:gd name="T19" fmla="*/ 0 h 134"/>
                    <a:gd name="T20" fmla="*/ 239 w 239"/>
                    <a:gd name="T21" fmla="*/ 134 h 134"/>
                  </a:gdLst>
                  <a:ahLst/>
                  <a:cxnLst>
                    <a:cxn ang="T12">
                      <a:pos x="T0" y="T1"/>
                    </a:cxn>
                    <a:cxn ang="T13">
                      <a:pos x="T2" y="T3"/>
                    </a:cxn>
                    <a:cxn ang="T14">
                      <a:pos x="T4" y="T5"/>
                    </a:cxn>
                    <a:cxn ang="T15">
                      <a:pos x="T6" y="T7"/>
                    </a:cxn>
                    <a:cxn ang="T16">
                      <a:pos x="T8" y="T9"/>
                    </a:cxn>
                    <a:cxn ang="T17">
                      <a:pos x="T10" y="T11"/>
                    </a:cxn>
                  </a:cxnLst>
                  <a:rect l="T18" t="T19" r="T20" b="T21"/>
                  <a:pathLst>
                    <a:path w="239" h="134">
                      <a:moveTo>
                        <a:pt x="0" y="47"/>
                      </a:moveTo>
                      <a:lnTo>
                        <a:pt x="81" y="83"/>
                      </a:lnTo>
                      <a:lnTo>
                        <a:pt x="239" y="134"/>
                      </a:lnTo>
                      <a:lnTo>
                        <a:pt x="239" y="0"/>
                      </a:lnTo>
                      <a:lnTo>
                        <a:pt x="0" y="47"/>
                      </a:lnTo>
                      <a:close/>
                    </a:path>
                  </a:pathLst>
                </a:custGeom>
                <a:solidFill>
                  <a:srgbClr val="19191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397" name="Freeform 95"/>
                <p:cNvSpPr>
                  <a:spLocks/>
                </p:cNvSpPr>
                <p:nvPr/>
              </p:nvSpPr>
              <p:spPr bwMode="auto">
                <a:xfrm>
                  <a:off x="677863" y="3063875"/>
                  <a:ext cx="141288" cy="69850"/>
                </a:xfrm>
                <a:custGeom>
                  <a:avLst/>
                  <a:gdLst>
                    <a:gd name="T0" fmla="*/ 2147483647 w 89"/>
                    <a:gd name="T1" fmla="*/ 2147483647 h 44"/>
                    <a:gd name="T2" fmla="*/ 2147483647 w 89"/>
                    <a:gd name="T3" fmla="*/ 2147483647 h 44"/>
                    <a:gd name="T4" fmla="*/ 2147483647 w 89"/>
                    <a:gd name="T5" fmla="*/ 0 h 44"/>
                    <a:gd name="T6" fmla="*/ 0 w 89"/>
                    <a:gd name="T7" fmla="*/ 2147483647 h 44"/>
                    <a:gd name="T8" fmla="*/ 2147483647 w 89"/>
                    <a:gd name="T9" fmla="*/ 2147483647 h 44"/>
                    <a:gd name="T10" fmla="*/ 2147483647 w 89"/>
                    <a:gd name="T11" fmla="*/ 2147483647 h 44"/>
                    <a:gd name="T12" fmla="*/ 2147483647 w 89"/>
                    <a:gd name="T13" fmla="*/ 2147483647 h 44"/>
                    <a:gd name="T14" fmla="*/ 2147483647 w 89"/>
                    <a:gd name="T15" fmla="*/ 2147483647 h 44"/>
                    <a:gd name="T16" fmla="*/ 2147483647 w 89"/>
                    <a:gd name="T17" fmla="*/ 2147483647 h 44"/>
                    <a:gd name="T18" fmla="*/ 2147483647 w 89"/>
                    <a:gd name="T19" fmla="*/ 2147483647 h 44"/>
                    <a:gd name="T20" fmla="*/ 2147483647 w 89"/>
                    <a:gd name="T21" fmla="*/ 2147483647 h 44"/>
                    <a:gd name="T22" fmla="*/ 2147483647 w 89"/>
                    <a:gd name="T23" fmla="*/ 2147483647 h 4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44"/>
                    <a:gd name="T38" fmla="*/ 89 w 89"/>
                    <a:gd name="T39" fmla="*/ 44 h 4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44">
                      <a:moveTo>
                        <a:pt x="89" y="32"/>
                      </a:moveTo>
                      <a:lnTo>
                        <a:pt x="89" y="36"/>
                      </a:lnTo>
                      <a:lnTo>
                        <a:pt x="4" y="0"/>
                      </a:lnTo>
                      <a:lnTo>
                        <a:pt x="0" y="8"/>
                      </a:lnTo>
                      <a:lnTo>
                        <a:pt x="85" y="44"/>
                      </a:lnTo>
                      <a:lnTo>
                        <a:pt x="89" y="44"/>
                      </a:lnTo>
                      <a:lnTo>
                        <a:pt x="89" y="40"/>
                      </a:lnTo>
                      <a:lnTo>
                        <a:pt x="89" y="36"/>
                      </a:lnTo>
                      <a:lnTo>
                        <a:pt x="89" y="3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398" name="Freeform 96"/>
                <p:cNvSpPr>
                  <a:spLocks/>
                </p:cNvSpPr>
                <p:nvPr/>
              </p:nvSpPr>
              <p:spPr bwMode="auto">
                <a:xfrm>
                  <a:off x="812800" y="3114675"/>
                  <a:ext cx="263525" cy="100013"/>
                </a:xfrm>
                <a:custGeom>
                  <a:avLst/>
                  <a:gdLst>
                    <a:gd name="T0" fmla="*/ 2147483647 w 166"/>
                    <a:gd name="T1" fmla="*/ 2147483647 h 63"/>
                    <a:gd name="T2" fmla="*/ 2147483647 w 166"/>
                    <a:gd name="T3" fmla="*/ 2147483647 h 63"/>
                    <a:gd name="T4" fmla="*/ 2147483647 w 166"/>
                    <a:gd name="T5" fmla="*/ 0 h 63"/>
                    <a:gd name="T6" fmla="*/ 0 w 166"/>
                    <a:gd name="T7" fmla="*/ 2147483647 h 63"/>
                    <a:gd name="T8" fmla="*/ 2147483647 w 166"/>
                    <a:gd name="T9" fmla="*/ 2147483647 h 63"/>
                    <a:gd name="T10" fmla="*/ 2147483647 w 166"/>
                    <a:gd name="T11" fmla="*/ 2147483647 h 63"/>
                    <a:gd name="T12" fmla="*/ 2147483647 w 166"/>
                    <a:gd name="T13" fmla="*/ 2147483647 h 63"/>
                    <a:gd name="T14" fmla="*/ 2147483647 w 166"/>
                    <a:gd name="T15" fmla="*/ 2147483647 h 63"/>
                    <a:gd name="T16" fmla="*/ 2147483647 w 166"/>
                    <a:gd name="T17" fmla="*/ 2147483647 h 63"/>
                    <a:gd name="T18" fmla="*/ 2147483647 w 166"/>
                    <a:gd name="T19" fmla="*/ 2147483647 h 63"/>
                    <a:gd name="T20" fmla="*/ 2147483647 w 166"/>
                    <a:gd name="T21" fmla="*/ 2147483647 h 63"/>
                    <a:gd name="T22" fmla="*/ 2147483647 w 166"/>
                    <a:gd name="T23" fmla="*/ 2147483647 h 6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6"/>
                    <a:gd name="T37" fmla="*/ 0 h 63"/>
                    <a:gd name="T38" fmla="*/ 166 w 166"/>
                    <a:gd name="T39" fmla="*/ 63 h 6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6" h="63">
                      <a:moveTo>
                        <a:pt x="154" y="59"/>
                      </a:moveTo>
                      <a:lnTo>
                        <a:pt x="162" y="51"/>
                      </a:lnTo>
                      <a:lnTo>
                        <a:pt x="4" y="0"/>
                      </a:lnTo>
                      <a:lnTo>
                        <a:pt x="0" y="12"/>
                      </a:lnTo>
                      <a:lnTo>
                        <a:pt x="158" y="63"/>
                      </a:lnTo>
                      <a:lnTo>
                        <a:pt x="166" y="59"/>
                      </a:lnTo>
                      <a:lnTo>
                        <a:pt x="158" y="63"/>
                      </a:lnTo>
                      <a:lnTo>
                        <a:pt x="162" y="63"/>
                      </a:lnTo>
                      <a:lnTo>
                        <a:pt x="166" y="59"/>
                      </a:lnTo>
                      <a:lnTo>
                        <a:pt x="162" y="55"/>
                      </a:lnTo>
                      <a:lnTo>
                        <a:pt x="162" y="51"/>
                      </a:lnTo>
                      <a:lnTo>
                        <a:pt x="154" y="5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399" name="Freeform 97"/>
                <p:cNvSpPr>
                  <a:spLocks/>
                </p:cNvSpPr>
                <p:nvPr/>
              </p:nvSpPr>
              <p:spPr bwMode="auto">
                <a:xfrm>
                  <a:off x="1050925" y="2989263"/>
                  <a:ext cx="25400" cy="219075"/>
                </a:xfrm>
                <a:custGeom>
                  <a:avLst/>
                  <a:gdLst>
                    <a:gd name="T0" fmla="*/ 2147483647 w 16"/>
                    <a:gd name="T1" fmla="*/ 2147483647 h 138"/>
                    <a:gd name="T2" fmla="*/ 0 w 16"/>
                    <a:gd name="T3" fmla="*/ 2147483647 h 138"/>
                    <a:gd name="T4" fmla="*/ 2147483647 w 16"/>
                    <a:gd name="T5" fmla="*/ 2147483647 h 138"/>
                    <a:gd name="T6" fmla="*/ 2147483647 w 16"/>
                    <a:gd name="T7" fmla="*/ 2147483647 h 138"/>
                    <a:gd name="T8" fmla="*/ 2147483647 w 16"/>
                    <a:gd name="T9" fmla="*/ 2147483647 h 138"/>
                    <a:gd name="T10" fmla="*/ 2147483647 w 16"/>
                    <a:gd name="T11" fmla="*/ 0 h 138"/>
                    <a:gd name="T12" fmla="*/ 2147483647 w 16"/>
                    <a:gd name="T13" fmla="*/ 2147483647 h 138"/>
                    <a:gd name="T14" fmla="*/ 2147483647 w 16"/>
                    <a:gd name="T15" fmla="*/ 2147483647 h 138"/>
                    <a:gd name="T16" fmla="*/ 2147483647 w 16"/>
                    <a:gd name="T17" fmla="*/ 0 h 138"/>
                    <a:gd name="T18" fmla="*/ 2147483647 w 16"/>
                    <a:gd name="T19" fmla="*/ 2147483647 h 138"/>
                    <a:gd name="T20" fmla="*/ 0 w 16"/>
                    <a:gd name="T21" fmla="*/ 2147483647 h 138"/>
                    <a:gd name="T22" fmla="*/ 2147483647 w 16"/>
                    <a:gd name="T23" fmla="*/ 2147483647 h 13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
                    <a:gd name="T37" fmla="*/ 0 h 138"/>
                    <a:gd name="T38" fmla="*/ 16 w 16"/>
                    <a:gd name="T39" fmla="*/ 138 h 13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 h="138">
                      <a:moveTo>
                        <a:pt x="8" y="12"/>
                      </a:moveTo>
                      <a:lnTo>
                        <a:pt x="0" y="4"/>
                      </a:lnTo>
                      <a:lnTo>
                        <a:pt x="4" y="138"/>
                      </a:lnTo>
                      <a:lnTo>
                        <a:pt x="16" y="138"/>
                      </a:lnTo>
                      <a:lnTo>
                        <a:pt x="12" y="4"/>
                      </a:lnTo>
                      <a:lnTo>
                        <a:pt x="4" y="0"/>
                      </a:lnTo>
                      <a:lnTo>
                        <a:pt x="12" y="4"/>
                      </a:lnTo>
                      <a:lnTo>
                        <a:pt x="8" y="4"/>
                      </a:lnTo>
                      <a:lnTo>
                        <a:pt x="8" y="0"/>
                      </a:lnTo>
                      <a:lnTo>
                        <a:pt x="4" y="4"/>
                      </a:lnTo>
                      <a:lnTo>
                        <a:pt x="0" y="4"/>
                      </a:lnTo>
                      <a:lnTo>
                        <a:pt x="8"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0" name="Freeform 98"/>
                <p:cNvSpPr>
                  <a:spLocks/>
                </p:cNvSpPr>
                <p:nvPr/>
              </p:nvSpPr>
              <p:spPr bwMode="auto">
                <a:xfrm>
                  <a:off x="677863" y="2989263"/>
                  <a:ext cx="385763" cy="87313"/>
                </a:xfrm>
                <a:custGeom>
                  <a:avLst/>
                  <a:gdLst>
                    <a:gd name="T0" fmla="*/ 2147483647 w 243"/>
                    <a:gd name="T1" fmla="*/ 2147483647 h 55"/>
                    <a:gd name="T2" fmla="*/ 2147483647 w 243"/>
                    <a:gd name="T3" fmla="*/ 2147483647 h 55"/>
                    <a:gd name="T4" fmla="*/ 2147483647 w 243"/>
                    <a:gd name="T5" fmla="*/ 2147483647 h 55"/>
                    <a:gd name="T6" fmla="*/ 2147483647 w 243"/>
                    <a:gd name="T7" fmla="*/ 0 h 55"/>
                    <a:gd name="T8" fmla="*/ 2147483647 w 243"/>
                    <a:gd name="T9" fmla="*/ 2147483647 h 55"/>
                    <a:gd name="T10" fmla="*/ 0 w 243"/>
                    <a:gd name="T11" fmla="*/ 2147483647 h 55"/>
                    <a:gd name="T12" fmla="*/ 2147483647 w 243"/>
                    <a:gd name="T13" fmla="*/ 2147483647 h 55"/>
                    <a:gd name="T14" fmla="*/ 0 w 243"/>
                    <a:gd name="T15" fmla="*/ 2147483647 h 55"/>
                    <a:gd name="T16" fmla="*/ 0 w 243"/>
                    <a:gd name="T17" fmla="*/ 2147483647 h 55"/>
                    <a:gd name="T18" fmla="*/ 0 w 243"/>
                    <a:gd name="T19" fmla="*/ 2147483647 h 55"/>
                    <a:gd name="T20" fmla="*/ 2147483647 w 243"/>
                    <a:gd name="T21" fmla="*/ 2147483647 h 55"/>
                    <a:gd name="T22" fmla="*/ 2147483647 w 243"/>
                    <a:gd name="T23" fmla="*/ 2147483647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3"/>
                    <a:gd name="T37" fmla="*/ 0 h 55"/>
                    <a:gd name="T38" fmla="*/ 243 w 243"/>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3" h="55">
                      <a:moveTo>
                        <a:pt x="4" y="47"/>
                      </a:moveTo>
                      <a:lnTo>
                        <a:pt x="4" y="55"/>
                      </a:lnTo>
                      <a:lnTo>
                        <a:pt x="243" y="12"/>
                      </a:lnTo>
                      <a:lnTo>
                        <a:pt x="239" y="0"/>
                      </a:lnTo>
                      <a:lnTo>
                        <a:pt x="4" y="47"/>
                      </a:lnTo>
                      <a:lnTo>
                        <a:pt x="0" y="55"/>
                      </a:lnTo>
                      <a:lnTo>
                        <a:pt x="4" y="47"/>
                      </a:lnTo>
                      <a:lnTo>
                        <a:pt x="0" y="47"/>
                      </a:lnTo>
                      <a:lnTo>
                        <a:pt x="0" y="51"/>
                      </a:lnTo>
                      <a:lnTo>
                        <a:pt x="0" y="55"/>
                      </a:lnTo>
                      <a:lnTo>
                        <a:pt x="4" y="55"/>
                      </a:lnTo>
                      <a:lnTo>
                        <a:pt x="4"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1" name="Freeform 99"/>
                <p:cNvSpPr>
                  <a:spLocks/>
                </p:cNvSpPr>
                <p:nvPr/>
              </p:nvSpPr>
              <p:spPr bwMode="auto">
                <a:xfrm>
                  <a:off x="754063" y="3127375"/>
                  <a:ext cx="258763" cy="174625"/>
                </a:xfrm>
                <a:custGeom>
                  <a:avLst/>
                  <a:gdLst>
                    <a:gd name="T0" fmla="*/ 2147483647 w 163"/>
                    <a:gd name="T1" fmla="*/ 0 h 110"/>
                    <a:gd name="T2" fmla="*/ 2147483647 w 163"/>
                    <a:gd name="T3" fmla="*/ 2147483647 h 110"/>
                    <a:gd name="T4" fmla="*/ 0 w 163"/>
                    <a:gd name="T5" fmla="*/ 2147483647 h 110"/>
                    <a:gd name="T6" fmla="*/ 0 w 163"/>
                    <a:gd name="T7" fmla="*/ 2147483647 h 110"/>
                    <a:gd name="T8" fmla="*/ 2147483647 w 163"/>
                    <a:gd name="T9" fmla="*/ 2147483647 h 110"/>
                    <a:gd name="T10" fmla="*/ 2147483647 w 163"/>
                    <a:gd name="T11" fmla="*/ 0 h 110"/>
                    <a:gd name="T12" fmla="*/ 2147483647 w 163"/>
                    <a:gd name="T13" fmla="*/ 0 h 110"/>
                    <a:gd name="T14" fmla="*/ 0 60000 65536"/>
                    <a:gd name="T15" fmla="*/ 0 60000 65536"/>
                    <a:gd name="T16" fmla="*/ 0 60000 65536"/>
                    <a:gd name="T17" fmla="*/ 0 60000 65536"/>
                    <a:gd name="T18" fmla="*/ 0 60000 65536"/>
                    <a:gd name="T19" fmla="*/ 0 60000 65536"/>
                    <a:gd name="T20" fmla="*/ 0 60000 65536"/>
                    <a:gd name="T21" fmla="*/ 0 w 163"/>
                    <a:gd name="T22" fmla="*/ 0 h 110"/>
                    <a:gd name="T23" fmla="*/ 163 w 163"/>
                    <a:gd name="T24" fmla="*/ 110 h 110"/>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63" h="110">
                      <a:moveTo>
                        <a:pt x="163" y="0"/>
                      </a:moveTo>
                      <a:lnTo>
                        <a:pt x="163" y="43"/>
                      </a:lnTo>
                      <a:lnTo>
                        <a:pt x="0" y="110"/>
                      </a:lnTo>
                      <a:lnTo>
                        <a:pt x="0" y="94"/>
                      </a:lnTo>
                      <a:lnTo>
                        <a:pt x="33" y="43"/>
                      </a:lnTo>
                      <a:lnTo>
                        <a:pt x="163" y="0"/>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2" name="Freeform 100"/>
                <p:cNvSpPr>
                  <a:spLocks/>
                </p:cNvSpPr>
                <p:nvPr/>
              </p:nvSpPr>
              <p:spPr bwMode="auto">
                <a:xfrm>
                  <a:off x="1000125" y="3127375"/>
                  <a:ext cx="19050" cy="74613"/>
                </a:xfrm>
                <a:custGeom>
                  <a:avLst/>
                  <a:gdLst>
                    <a:gd name="T0" fmla="*/ 2147483647 w 12"/>
                    <a:gd name="T1" fmla="*/ 2147483647 h 47"/>
                    <a:gd name="T2" fmla="*/ 2147483647 w 12"/>
                    <a:gd name="T3" fmla="*/ 2147483647 h 47"/>
                    <a:gd name="T4" fmla="*/ 2147483647 w 12"/>
                    <a:gd name="T5" fmla="*/ 0 h 47"/>
                    <a:gd name="T6" fmla="*/ 0 w 12"/>
                    <a:gd name="T7" fmla="*/ 0 h 47"/>
                    <a:gd name="T8" fmla="*/ 0 w 12"/>
                    <a:gd name="T9" fmla="*/ 2147483647 h 47"/>
                    <a:gd name="T10" fmla="*/ 2147483647 w 12"/>
                    <a:gd name="T11" fmla="*/ 2147483647 h 47"/>
                    <a:gd name="T12" fmla="*/ 0 w 12"/>
                    <a:gd name="T13" fmla="*/ 2147483647 h 47"/>
                    <a:gd name="T14" fmla="*/ 2147483647 w 12"/>
                    <a:gd name="T15" fmla="*/ 2147483647 h 47"/>
                    <a:gd name="T16" fmla="*/ 2147483647 w 12"/>
                    <a:gd name="T17" fmla="*/ 2147483647 h 47"/>
                    <a:gd name="T18" fmla="*/ 2147483647 w 12"/>
                    <a:gd name="T19" fmla="*/ 2147483647 h 47"/>
                    <a:gd name="T20" fmla="*/ 2147483647 w 12"/>
                    <a:gd name="T21" fmla="*/ 2147483647 h 47"/>
                    <a:gd name="T22" fmla="*/ 2147483647 w 12"/>
                    <a:gd name="T23" fmla="*/ 2147483647 h 4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47"/>
                    <a:gd name="T38" fmla="*/ 12 w 12"/>
                    <a:gd name="T39" fmla="*/ 47 h 4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47">
                      <a:moveTo>
                        <a:pt x="8" y="47"/>
                      </a:moveTo>
                      <a:lnTo>
                        <a:pt x="12" y="43"/>
                      </a:lnTo>
                      <a:lnTo>
                        <a:pt x="12" y="0"/>
                      </a:lnTo>
                      <a:lnTo>
                        <a:pt x="0" y="0"/>
                      </a:lnTo>
                      <a:lnTo>
                        <a:pt x="0" y="43"/>
                      </a:lnTo>
                      <a:lnTo>
                        <a:pt x="4" y="39"/>
                      </a:lnTo>
                      <a:lnTo>
                        <a:pt x="0" y="43"/>
                      </a:lnTo>
                      <a:lnTo>
                        <a:pt x="4" y="47"/>
                      </a:lnTo>
                      <a:lnTo>
                        <a:pt x="8" y="47"/>
                      </a:lnTo>
                      <a:lnTo>
                        <a:pt x="12" y="43"/>
                      </a:lnTo>
                      <a:lnTo>
                        <a:pt x="8"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3" name="Freeform 101"/>
                <p:cNvSpPr>
                  <a:spLocks/>
                </p:cNvSpPr>
                <p:nvPr/>
              </p:nvSpPr>
              <p:spPr bwMode="auto">
                <a:xfrm>
                  <a:off x="747713" y="3189288"/>
                  <a:ext cx="265113" cy="119063"/>
                </a:xfrm>
                <a:custGeom>
                  <a:avLst/>
                  <a:gdLst>
                    <a:gd name="T0" fmla="*/ 0 w 167"/>
                    <a:gd name="T1" fmla="*/ 2147483647 h 75"/>
                    <a:gd name="T2" fmla="*/ 2147483647 w 167"/>
                    <a:gd name="T3" fmla="*/ 2147483647 h 75"/>
                    <a:gd name="T4" fmla="*/ 2147483647 w 167"/>
                    <a:gd name="T5" fmla="*/ 2147483647 h 75"/>
                    <a:gd name="T6" fmla="*/ 2147483647 w 167"/>
                    <a:gd name="T7" fmla="*/ 0 h 75"/>
                    <a:gd name="T8" fmla="*/ 2147483647 w 167"/>
                    <a:gd name="T9" fmla="*/ 2147483647 h 75"/>
                    <a:gd name="T10" fmla="*/ 2147483647 w 167"/>
                    <a:gd name="T11" fmla="*/ 2147483647 h 75"/>
                    <a:gd name="T12" fmla="*/ 2147483647 w 167"/>
                    <a:gd name="T13" fmla="*/ 2147483647 h 75"/>
                    <a:gd name="T14" fmla="*/ 0 w 167"/>
                    <a:gd name="T15" fmla="*/ 2147483647 h 75"/>
                    <a:gd name="T16" fmla="*/ 0 w 167"/>
                    <a:gd name="T17" fmla="*/ 2147483647 h 75"/>
                    <a:gd name="T18" fmla="*/ 2147483647 w 167"/>
                    <a:gd name="T19" fmla="*/ 2147483647 h 75"/>
                    <a:gd name="T20" fmla="*/ 2147483647 w 167"/>
                    <a:gd name="T21" fmla="*/ 2147483647 h 75"/>
                    <a:gd name="T22" fmla="*/ 0 w 167"/>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67"/>
                    <a:gd name="T37" fmla="*/ 0 h 75"/>
                    <a:gd name="T38" fmla="*/ 167 w 167"/>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67" h="75">
                      <a:moveTo>
                        <a:pt x="0" y="71"/>
                      </a:moveTo>
                      <a:lnTo>
                        <a:pt x="8" y="75"/>
                      </a:lnTo>
                      <a:lnTo>
                        <a:pt x="167" y="8"/>
                      </a:lnTo>
                      <a:lnTo>
                        <a:pt x="163" y="0"/>
                      </a:lnTo>
                      <a:lnTo>
                        <a:pt x="4" y="67"/>
                      </a:lnTo>
                      <a:lnTo>
                        <a:pt x="8" y="71"/>
                      </a:lnTo>
                      <a:lnTo>
                        <a:pt x="4" y="67"/>
                      </a:lnTo>
                      <a:lnTo>
                        <a:pt x="0" y="71"/>
                      </a:lnTo>
                      <a:lnTo>
                        <a:pt x="4" y="75"/>
                      </a:lnTo>
                      <a:lnTo>
                        <a:pt x="8" y="75"/>
                      </a:lnTo>
                      <a:lnTo>
                        <a:pt x="0"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4" name="Freeform 102"/>
                <p:cNvSpPr>
                  <a:spLocks/>
                </p:cNvSpPr>
                <p:nvPr/>
              </p:nvSpPr>
              <p:spPr bwMode="auto">
                <a:xfrm>
                  <a:off x="747713" y="3270250"/>
                  <a:ext cx="12700" cy="31750"/>
                </a:xfrm>
                <a:custGeom>
                  <a:avLst/>
                  <a:gdLst>
                    <a:gd name="T0" fmla="*/ 0 w 8"/>
                    <a:gd name="T1" fmla="*/ 0 h 20"/>
                    <a:gd name="T2" fmla="*/ 0 w 8"/>
                    <a:gd name="T3" fmla="*/ 2147483647 h 20"/>
                    <a:gd name="T4" fmla="*/ 0 w 8"/>
                    <a:gd name="T5" fmla="*/ 2147483647 h 20"/>
                    <a:gd name="T6" fmla="*/ 2147483647 w 8"/>
                    <a:gd name="T7" fmla="*/ 2147483647 h 20"/>
                    <a:gd name="T8" fmla="*/ 2147483647 w 8"/>
                    <a:gd name="T9" fmla="*/ 2147483647 h 20"/>
                    <a:gd name="T10" fmla="*/ 2147483647 w 8"/>
                    <a:gd name="T11" fmla="*/ 2147483647 h 20"/>
                    <a:gd name="T12" fmla="*/ 2147483647 w 8"/>
                    <a:gd name="T13" fmla="*/ 2147483647 h 20"/>
                    <a:gd name="T14" fmla="*/ 2147483647 w 8"/>
                    <a:gd name="T15" fmla="*/ 0 h 20"/>
                    <a:gd name="T16" fmla="*/ 2147483647 w 8"/>
                    <a:gd name="T17" fmla="*/ 0 h 20"/>
                    <a:gd name="T18" fmla="*/ 0 w 8"/>
                    <a:gd name="T19" fmla="*/ 0 h 20"/>
                    <a:gd name="T20" fmla="*/ 0 w 8"/>
                    <a:gd name="T21" fmla="*/ 2147483647 h 20"/>
                    <a:gd name="T22" fmla="*/ 0 w 8"/>
                    <a:gd name="T23" fmla="*/ 0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0"/>
                    <a:gd name="T38" fmla="*/ 8 w 8"/>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0">
                      <a:moveTo>
                        <a:pt x="0" y="0"/>
                      </a:moveTo>
                      <a:lnTo>
                        <a:pt x="0" y="4"/>
                      </a:lnTo>
                      <a:lnTo>
                        <a:pt x="0" y="20"/>
                      </a:lnTo>
                      <a:lnTo>
                        <a:pt x="8" y="20"/>
                      </a:lnTo>
                      <a:lnTo>
                        <a:pt x="8" y="4"/>
                      </a:lnTo>
                      <a:lnTo>
                        <a:pt x="8" y="0"/>
                      </a:lnTo>
                      <a:lnTo>
                        <a:pt x="4" y="0"/>
                      </a:lnTo>
                      <a:lnTo>
                        <a:pt x="0" y="0"/>
                      </a:lnTo>
                      <a:lnTo>
                        <a:pt x="0" y="4"/>
                      </a:lnTo>
                      <a:lnTo>
                        <a:pt x="0"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5" name="Freeform 103"/>
                <p:cNvSpPr>
                  <a:spLocks/>
                </p:cNvSpPr>
                <p:nvPr/>
              </p:nvSpPr>
              <p:spPr bwMode="auto">
                <a:xfrm>
                  <a:off x="747713" y="3189288"/>
                  <a:ext cx="65088" cy="87313"/>
                </a:xfrm>
                <a:custGeom>
                  <a:avLst/>
                  <a:gdLst>
                    <a:gd name="T0" fmla="*/ 2147483647 w 41"/>
                    <a:gd name="T1" fmla="*/ 0 h 55"/>
                    <a:gd name="T2" fmla="*/ 2147483647 w 41"/>
                    <a:gd name="T3" fmla="*/ 2147483647 h 55"/>
                    <a:gd name="T4" fmla="*/ 0 w 41"/>
                    <a:gd name="T5" fmla="*/ 2147483647 h 55"/>
                    <a:gd name="T6" fmla="*/ 2147483647 w 41"/>
                    <a:gd name="T7" fmla="*/ 2147483647 h 55"/>
                    <a:gd name="T8" fmla="*/ 2147483647 w 41"/>
                    <a:gd name="T9" fmla="*/ 2147483647 h 55"/>
                    <a:gd name="T10" fmla="*/ 2147483647 w 41"/>
                    <a:gd name="T11" fmla="*/ 2147483647 h 55"/>
                    <a:gd name="T12" fmla="*/ 2147483647 w 41"/>
                    <a:gd name="T13" fmla="*/ 2147483647 h 55"/>
                    <a:gd name="T14" fmla="*/ 2147483647 w 41"/>
                    <a:gd name="T15" fmla="*/ 2147483647 h 55"/>
                    <a:gd name="T16" fmla="*/ 2147483647 w 41"/>
                    <a:gd name="T17" fmla="*/ 0 h 55"/>
                    <a:gd name="T18" fmla="*/ 2147483647 w 41"/>
                    <a:gd name="T19" fmla="*/ 0 h 55"/>
                    <a:gd name="T20" fmla="*/ 2147483647 w 41"/>
                    <a:gd name="T21" fmla="*/ 2147483647 h 55"/>
                    <a:gd name="T22" fmla="*/ 2147483647 w 41"/>
                    <a:gd name="T23" fmla="*/ 0 h 5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41"/>
                    <a:gd name="T37" fmla="*/ 0 h 55"/>
                    <a:gd name="T38" fmla="*/ 41 w 41"/>
                    <a:gd name="T39" fmla="*/ 55 h 5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41" h="55">
                      <a:moveTo>
                        <a:pt x="33" y="0"/>
                      </a:moveTo>
                      <a:lnTo>
                        <a:pt x="33" y="4"/>
                      </a:lnTo>
                      <a:lnTo>
                        <a:pt x="0" y="51"/>
                      </a:lnTo>
                      <a:lnTo>
                        <a:pt x="8" y="55"/>
                      </a:lnTo>
                      <a:lnTo>
                        <a:pt x="41" y="8"/>
                      </a:lnTo>
                      <a:lnTo>
                        <a:pt x="37" y="8"/>
                      </a:lnTo>
                      <a:lnTo>
                        <a:pt x="41" y="8"/>
                      </a:lnTo>
                      <a:lnTo>
                        <a:pt x="41" y="4"/>
                      </a:lnTo>
                      <a:lnTo>
                        <a:pt x="37" y="0"/>
                      </a:lnTo>
                      <a:lnTo>
                        <a:pt x="33" y="0"/>
                      </a:lnTo>
                      <a:lnTo>
                        <a:pt x="33" y="4"/>
                      </a:lnTo>
                      <a:lnTo>
                        <a:pt x="33"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6" name="Freeform 104"/>
                <p:cNvSpPr>
                  <a:spLocks/>
                </p:cNvSpPr>
                <p:nvPr/>
              </p:nvSpPr>
              <p:spPr bwMode="auto">
                <a:xfrm>
                  <a:off x="800100" y="3121025"/>
                  <a:ext cx="219075" cy="80963"/>
                </a:xfrm>
                <a:custGeom>
                  <a:avLst/>
                  <a:gdLst>
                    <a:gd name="T0" fmla="*/ 2147483647 w 138"/>
                    <a:gd name="T1" fmla="*/ 2147483647 h 51"/>
                    <a:gd name="T2" fmla="*/ 2147483647 w 138"/>
                    <a:gd name="T3" fmla="*/ 0 h 51"/>
                    <a:gd name="T4" fmla="*/ 0 w 138"/>
                    <a:gd name="T5" fmla="*/ 2147483647 h 51"/>
                    <a:gd name="T6" fmla="*/ 2147483647 w 138"/>
                    <a:gd name="T7" fmla="*/ 2147483647 h 51"/>
                    <a:gd name="T8" fmla="*/ 2147483647 w 138"/>
                    <a:gd name="T9" fmla="*/ 2147483647 h 51"/>
                    <a:gd name="T10" fmla="*/ 2147483647 w 138"/>
                    <a:gd name="T11" fmla="*/ 2147483647 h 51"/>
                    <a:gd name="T12" fmla="*/ 2147483647 w 138"/>
                    <a:gd name="T13" fmla="*/ 2147483647 h 51"/>
                    <a:gd name="T14" fmla="*/ 2147483647 w 138"/>
                    <a:gd name="T15" fmla="*/ 2147483647 h 51"/>
                    <a:gd name="T16" fmla="*/ 2147483647 w 138"/>
                    <a:gd name="T17" fmla="*/ 2147483647 h 51"/>
                    <a:gd name="T18" fmla="*/ 2147483647 w 138"/>
                    <a:gd name="T19" fmla="*/ 0 h 51"/>
                    <a:gd name="T20" fmla="*/ 2147483647 w 138"/>
                    <a:gd name="T21" fmla="*/ 0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38" y="4"/>
                      </a:moveTo>
                      <a:lnTo>
                        <a:pt x="130" y="0"/>
                      </a:lnTo>
                      <a:lnTo>
                        <a:pt x="0" y="43"/>
                      </a:lnTo>
                      <a:lnTo>
                        <a:pt x="4" y="51"/>
                      </a:lnTo>
                      <a:lnTo>
                        <a:pt x="134" y="8"/>
                      </a:lnTo>
                      <a:lnTo>
                        <a:pt x="126" y="4"/>
                      </a:lnTo>
                      <a:lnTo>
                        <a:pt x="134" y="8"/>
                      </a:lnTo>
                      <a:lnTo>
                        <a:pt x="138" y="8"/>
                      </a:lnTo>
                      <a:lnTo>
                        <a:pt x="138" y="4"/>
                      </a:lnTo>
                      <a:lnTo>
                        <a:pt x="134" y="0"/>
                      </a:lnTo>
                      <a:lnTo>
                        <a:pt x="130" y="0"/>
                      </a:lnTo>
                      <a:lnTo>
                        <a:pt x="138"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7" name="Freeform 105"/>
                <p:cNvSpPr>
                  <a:spLocks/>
                </p:cNvSpPr>
                <p:nvPr/>
              </p:nvSpPr>
              <p:spPr bwMode="auto">
                <a:xfrm>
                  <a:off x="593725" y="3033713"/>
                  <a:ext cx="385763" cy="49213"/>
                </a:xfrm>
                <a:custGeom>
                  <a:avLst/>
                  <a:gdLst>
                    <a:gd name="T0" fmla="*/ 0 w 243"/>
                    <a:gd name="T1" fmla="*/ 0 h 31"/>
                    <a:gd name="T2" fmla="*/ 0 w 243"/>
                    <a:gd name="T3" fmla="*/ 2147483647 h 31"/>
                    <a:gd name="T4" fmla="*/ 2147483647 w 243"/>
                    <a:gd name="T5" fmla="*/ 2147483647 h 31"/>
                    <a:gd name="T6" fmla="*/ 2147483647 w 243"/>
                    <a:gd name="T7" fmla="*/ 0 h 31"/>
                    <a:gd name="T8" fmla="*/ 0 w 243"/>
                    <a:gd name="T9" fmla="*/ 0 h 31"/>
                    <a:gd name="T10" fmla="*/ 0 w 243"/>
                    <a:gd name="T11" fmla="*/ 0 h 31"/>
                    <a:gd name="T12" fmla="*/ 0 60000 65536"/>
                    <a:gd name="T13" fmla="*/ 0 60000 65536"/>
                    <a:gd name="T14" fmla="*/ 0 60000 65536"/>
                    <a:gd name="T15" fmla="*/ 0 60000 65536"/>
                    <a:gd name="T16" fmla="*/ 0 60000 65536"/>
                    <a:gd name="T17" fmla="*/ 0 60000 65536"/>
                    <a:gd name="T18" fmla="*/ 0 w 243"/>
                    <a:gd name="T19" fmla="*/ 0 h 31"/>
                    <a:gd name="T20" fmla="*/ 243 w 243"/>
                    <a:gd name="T21" fmla="*/ 31 h 31"/>
                  </a:gdLst>
                  <a:ahLst/>
                  <a:cxnLst>
                    <a:cxn ang="T12">
                      <a:pos x="T0" y="T1"/>
                    </a:cxn>
                    <a:cxn ang="T13">
                      <a:pos x="T2" y="T3"/>
                    </a:cxn>
                    <a:cxn ang="T14">
                      <a:pos x="T4" y="T5"/>
                    </a:cxn>
                    <a:cxn ang="T15">
                      <a:pos x="T6" y="T7"/>
                    </a:cxn>
                    <a:cxn ang="T16">
                      <a:pos x="T8" y="T9"/>
                    </a:cxn>
                    <a:cxn ang="T17">
                      <a:pos x="T10" y="T11"/>
                    </a:cxn>
                  </a:cxnLst>
                  <a:rect l="T18" t="T19" r="T20" b="T21"/>
                  <a:pathLst>
                    <a:path w="243" h="31">
                      <a:moveTo>
                        <a:pt x="0" y="0"/>
                      </a:moveTo>
                      <a:lnTo>
                        <a:pt x="0" y="19"/>
                      </a:lnTo>
                      <a:lnTo>
                        <a:pt x="243" y="31"/>
                      </a:lnTo>
                      <a:lnTo>
                        <a:pt x="243" y="0"/>
                      </a:lnTo>
                      <a:lnTo>
                        <a:pt x="0" y="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8" name="Freeform 106"/>
                <p:cNvSpPr>
                  <a:spLocks/>
                </p:cNvSpPr>
                <p:nvPr/>
              </p:nvSpPr>
              <p:spPr bwMode="auto">
                <a:xfrm>
                  <a:off x="581025" y="3033713"/>
                  <a:ext cx="19050" cy="36513"/>
                </a:xfrm>
                <a:custGeom>
                  <a:avLst/>
                  <a:gdLst>
                    <a:gd name="T0" fmla="*/ 2147483647 w 12"/>
                    <a:gd name="T1" fmla="*/ 2147483647 h 23"/>
                    <a:gd name="T2" fmla="*/ 2147483647 w 12"/>
                    <a:gd name="T3" fmla="*/ 2147483647 h 23"/>
                    <a:gd name="T4" fmla="*/ 2147483647 w 12"/>
                    <a:gd name="T5" fmla="*/ 0 h 23"/>
                    <a:gd name="T6" fmla="*/ 0 w 12"/>
                    <a:gd name="T7" fmla="*/ 0 h 23"/>
                    <a:gd name="T8" fmla="*/ 0 w 12"/>
                    <a:gd name="T9" fmla="*/ 2147483647 h 23"/>
                    <a:gd name="T10" fmla="*/ 2147483647 w 12"/>
                    <a:gd name="T11" fmla="*/ 2147483647 h 23"/>
                    <a:gd name="T12" fmla="*/ 0 w 12"/>
                    <a:gd name="T13" fmla="*/ 2147483647 h 23"/>
                    <a:gd name="T14" fmla="*/ 2147483647 w 12"/>
                    <a:gd name="T15" fmla="*/ 2147483647 h 23"/>
                    <a:gd name="T16" fmla="*/ 2147483647 w 12"/>
                    <a:gd name="T17" fmla="*/ 2147483647 h 23"/>
                    <a:gd name="T18" fmla="*/ 2147483647 w 12"/>
                    <a:gd name="T19" fmla="*/ 2147483647 h 23"/>
                    <a:gd name="T20" fmla="*/ 2147483647 w 12"/>
                    <a:gd name="T21" fmla="*/ 2147483647 h 23"/>
                    <a:gd name="T22" fmla="*/ 2147483647 w 12"/>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3"/>
                    <a:gd name="T38" fmla="*/ 12 w 12"/>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3">
                      <a:moveTo>
                        <a:pt x="8" y="15"/>
                      </a:moveTo>
                      <a:lnTo>
                        <a:pt x="12" y="19"/>
                      </a:lnTo>
                      <a:lnTo>
                        <a:pt x="12" y="0"/>
                      </a:lnTo>
                      <a:lnTo>
                        <a:pt x="0" y="0"/>
                      </a:lnTo>
                      <a:lnTo>
                        <a:pt x="0" y="19"/>
                      </a:lnTo>
                      <a:lnTo>
                        <a:pt x="8" y="23"/>
                      </a:lnTo>
                      <a:lnTo>
                        <a:pt x="0" y="19"/>
                      </a:lnTo>
                      <a:lnTo>
                        <a:pt x="4" y="23"/>
                      </a:lnTo>
                      <a:lnTo>
                        <a:pt x="8" y="23"/>
                      </a:lnTo>
                      <a:lnTo>
                        <a:pt x="12" y="19"/>
                      </a:lnTo>
                      <a:lnTo>
                        <a:pt x="8" y="1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09" name="Freeform 107"/>
                <p:cNvSpPr>
                  <a:spLocks/>
                </p:cNvSpPr>
                <p:nvPr/>
              </p:nvSpPr>
              <p:spPr bwMode="auto">
                <a:xfrm>
                  <a:off x="593725" y="3057525"/>
                  <a:ext cx="392113" cy="31750"/>
                </a:xfrm>
                <a:custGeom>
                  <a:avLst/>
                  <a:gdLst>
                    <a:gd name="T0" fmla="*/ 2147483647 w 247"/>
                    <a:gd name="T1" fmla="*/ 2147483647 h 20"/>
                    <a:gd name="T2" fmla="*/ 2147483647 w 247"/>
                    <a:gd name="T3" fmla="*/ 2147483647 h 20"/>
                    <a:gd name="T4" fmla="*/ 0 w 247"/>
                    <a:gd name="T5" fmla="*/ 0 h 20"/>
                    <a:gd name="T6" fmla="*/ 0 w 247"/>
                    <a:gd name="T7" fmla="*/ 2147483647 h 20"/>
                    <a:gd name="T8" fmla="*/ 2147483647 w 247"/>
                    <a:gd name="T9" fmla="*/ 2147483647 h 20"/>
                    <a:gd name="T10" fmla="*/ 2147483647 w 247"/>
                    <a:gd name="T11" fmla="*/ 2147483647 h 20"/>
                    <a:gd name="T12" fmla="*/ 2147483647 w 247"/>
                    <a:gd name="T13" fmla="*/ 2147483647 h 20"/>
                    <a:gd name="T14" fmla="*/ 2147483647 w 247"/>
                    <a:gd name="T15" fmla="*/ 2147483647 h 20"/>
                    <a:gd name="T16" fmla="*/ 2147483647 w 247"/>
                    <a:gd name="T17" fmla="*/ 2147483647 h 20"/>
                    <a:gd name="T18" fmla="*/ 2147483647 w 247"/>
                    <a:gd name="T19" fmla="*/ 2147483647 h 20"/>
                    <a:gd name="T20" fmla="*/ 2147483647 w 247"/>
                    <a:gd name="T21" fmla="*/ 2147483647 h 20"/>
                    <a:gd name="T22" fmla="*/ 2147483647 w 247"/>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20"/>
                    <a:gd name="T38" fmla="*/ 247 w 247"/>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20">
                      <a:moveTo>
                        <a:pt x="235" y="16"/>
                      </a:moveTo>
                      <a:lnTo>
                        <a:pt x="243" y="12"/>
                      </a:lnTo>
                      <a:lnTo>
                        <a:pt x="0" y="0"/>
                      </a:lnTo>
                      <a:lnTo>
                        <a:pt x="0" y="8"/>
                      </a:lnTo>
                      <a:lnTo>
                        <a:pt x="243" y="20"/>
                      </a:lnTo>
                      <a:lnTo>
                        <a:pt x="247" y="16"/>
                      </a:lnTo>
                      <a:lnTo>
                        <a:pt x="243" y="20"/>
                      </a:lnTo>
                      <a:lnTo>
                        <a:pt x="247" y="16"/>
                      </a:lnTo>
                      <a:lnTo>
                        <a:pt x="243" y="12"/>
                      </a:lnTo>
                      <a:lnTo>
                        <a:pt x="235"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0" name="Freeform 108"/>
                <p:cNvSpPr>
                  <a:spLocks/>
                </p:cNvSpPr>
                <p:nvPr/>
              </p:nvSpPr>
              <p:spPr bwMode="auto">
                <a:xfrm>
                  <a:off x="966788" y="3027363"/>
                  <a:ext cx="19050" cy="55563"/>
                </a:xfrm>
                <a:custGeom>
                  <a:avLst/>
                  <a:gdLst>
                    <a:gd name="T0" fmla="*/ 2147483647 w 12"/>
                    <a:gd name="T1" fmla="*/ 2147483647 h 35"/>
                    <a:gd name="T2" fmla="*/ 0 w 12"/>
                    <a:gd name="T3" fmla="*/ 2147483647 h 35"/>
                    <a:gd name="T4" fmla="*/ 0 w 12"/>
                    <a:gd name="T5" fmla="*/ 2147483647 h 35"/>
                    <a:gd name="T6" fmla="*/ 2147483647 w 12"/>
                    <a:gd name="T7" fmla="*/ 2147483647 h 35"/>
                    <a:gd name="T8" fmla="*/ 2147483647 w 12"/>
                    <a:gd name="T9" fmla="*/ 2147483647 h 35"/>
                    <a:gd name="T10" fmla="*/ 2147483647 w 12"/>
                    <a:gd name="T11" fmla="*/ 0 h 35"/>
                    <a:gd name="T12" fmla="*/ 2147483647 w 12"/>
                    <a:gd name="T13" fmla="*/ 2147483647 h 35"/>
                    <a:gd name="T14" fmla="*/ 2147483647 w 12"/>
                    <a:gd name="T15" fmla="*/ 2147483647 h 35"/>
                    <a:gd name="T16" fmla="*/ 2147483647 w 12"/>
                    <a:gd name="T17" fmla="*/ 0 h 35"/>
                    <a:gd name="T18" fmla="*/ 2147483647 w 12"/>
                    <a:gd name="T19" fmla="*/ 2147483647 h 35"/>
                    <a:gd name="T20" fmla="*/ 0 w 12"/>
                    <a:gd name="T21" fmla="*/ 2147483647 h 35"/>
                    <a:gd name="T22" fmla="*/ 2147483647 w 12"/>
                    <a:gd name="T23" fmla="*/ 2147483647 h 3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35"/>
                    <a:gd name="T38" fmla="*/ 12 w 12"/>
                    <a:gd name="T39" fmla="*/ 35 h 3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35">
                      <a:moveTo>
                        <a:pt x="8" y="11"/>
                      </a:moveTo>
                      <a:lnTo>
                        <a:pt x="0" y="4"/>
                      </a:lnTo>
                      <a:lnTo>
                        <a:pt x="0" y="35"/>
                      </a:lnTo>
                      <a:lnTo>
                        <a:pt x="12" y="35"/>
                      </a:lnTo>
                      <a:lnTo>
                        <a:pt x="12" y="4"/>
                      </a:lnTo>
                      <a:lnTo>
                        <a:pt x="8" y="0"/>
                      </a:lnTo>
                      <a:lnTo>
                        <a:pt x="12" y="4"/>
                      </a:lnTo>
                      <a:lnTo>
                        <a:pt x="8" y="4"/>
                      </a:lnTo>
                      <a:lnTo>
                        <a:pt x="8" y="0"/>
                      </a:lnTo>
                      <a:lnTo>
                        <a:pt x="4" y="4"/>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1" name="Freeform 109"/>
                <p:cNvSpPr>
                  <a:spLocks/>
                </p:cNvSpPr>
                <p:nvPr/>
              </p:nvSpPr>
              <p:spPr bwMode="auto">
                <a:xfrm>
                  <a:off x="581025" y="3027363"/>
                  <a:ext cx="398463" cy="17463"/>
                </a:xfrm>
                <a:custGeom>
                  <a:avLst/>
                  <a:gdLst>
                    <a:gd name="T0" fmla="*/ 2147483647 w 251"/>
                    <a:gd name="T1" fmla="*/ 2147483647 h 11"/>
                    <a:gd name="T2" fmla="*/ 2147483647 w 251"/>
                    <a:gd name="T3" fmla="*/ 2147483647 h 11"/>
                    <a:gd name="T4" fmla="*/ 2147483647 w 251"/>
                    <a:gd name="T5" fmla="*/ 2147483647 h 11"/>
                    <a:gd name="T6" fmla="*/ 2147483647 w 251"/>
                    <a:gd name="T7" fmla="*/ 0 h 11"/>
                    <a:gd name="T8" fmla="*/ 2147483647 w 251"/>
                    <a:gd name="T9" fmla="*/ 0 h 11"/>
                    <a:gd name="T10" fmla="*/ 0 w 251"/>
                    <a:gd name="T11" fmla="*/ 2147483647 h 11"/>
                    <a:gd name="T12" fmla="*/ 2147483647 w 251"/>
                    <a:gd name="T13" fmla="*/ 0 h 11"/>
                    <a:gd name="T14" fmla="*/ 2147483647 w 251"/>
                    <a:gd name="T15" fmla="*/ 2147483647 h 11"/>
                    <a:gd name="T16" fmla="*/ 0 w 251"/>
                    <a:gd name="T17" fmla="*/ 2147483647 h 11"/>
                    <a:gd name="T18" fmla="*/ 2147483647 w 251"/>
                    <a:gd name="T19" fmla="*/ 2147483647 h 11"/>
                    <a:gd name="T20" fmla="*/ 2147483647 w 251"/>
                    <a:gd name="T21" fmla="*/ 2147483647 h 11"/>
                    <a:gd name="T22" fmla="*/ 2147483647 w 251"/>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1"/>
                    <a:gd name="T37" fmla="*/ 0 h 11"/>
                    <a:gd name="T38" fmla="*/ 251 w 251"/>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1" h="11">
                      <a:moveTo>
                        <a:pt x="12" y="4"/>
                      </a:moveTo>
                      <a:lnTo>
                        <a:pt x="8" y="11"/>
                      </a:lnTo>
                      <a:lnTo>
                        <a:pt x="251" y="11"/>
                      </a:lnTo>
                      <a:lnTo>
                        <a:pt x="251" y="0"/>
                      </a:lnTo>
                      <a:lnTo>
                        <a:pt x="8" y="0"/>
                      </a:lnTo>
                      <a:lnTo>
                        <a:pt x="0" y="4"/>
                      </a:lnTo>
                      <a:lnTo>
                        <a:pt x="8" y="0"/>
                      </a:lnTo>
                      <a:lnTo>
                        <a:pt x="4" y="4"/>
                      </a:lnTo>
                      <a:lnTo>
                        <a:pt x="0" y="4"/>
                      </a:lnTo>
                      <a:lnTo>
                        <a:pt x="4" y="7"/>
                      </a:lnTo>
                      <a:lnTo>
                        <a:pt x="8" y="11"/>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2" name="Freeform 110"/>
                <p:cNvSpPr>
                  <a:spLocks/>
                </p:cNvSpPr>
                <p:nvPr/>
              </p:nvSpPr>
              <p:spPr bwMode="auto">
                <a:xfrm>
                  <a:off x="200025" y="3063875"/>
                  <a:ext cx="812800" cy="212725"/>
                </a:xfrm>
                <a:custGeom>
                  <a:avLst/>
                  <a:gdLst>
                    <a:gd name="T0" fmla="*/ 2147483647 w 512"/>
                    <a:gd name="T1" fmla="*/ 2147483647 h 134"/>
                    <a:gd name="T2" fmla="*/ 2147483647 w 512"/>
                    <a:gd name="T3" fmla="*/ 0 h 134"/>
                    <a:gd name="T4" fmla="*/ 2147483647 w 512"/>
                    <a:gd name="T5" fmla="*/ 0 h 134"/>
                    <a:gd name="T6" fmla="*/ 2147483647 w 512"/>
                    <a:gd name="T7" fmla="*/ 2147483647 h 134"/>
                    <a:gd name="T8" fmla="*/ 2147483647 w 512"/>
                    <a:gd name="T9" fmla="*/ 2147483647 h 134"/>
                    <a:gd name="T10" fmla="*/ 2147483647 w 512"/>
                    <a:gd name="T11" fmla="*/ 2147483647 h 134"/>
                    <a:gd name="T12" fmla="*/ 2147483647 w 512"/>
                    <a:gd name="T13" fmla="*/ 2147483647 h 134"/>
                    <a:gd name="T14" fmla="*/ 2147483647 w 512"/>
                    <a:gd name="T15" fmla="*/ 2147483647 h 134"/>
                    <a:gd name="T16" fmla="*/ 2147483647 w 512"/>
                    <a:gd name="T17" fmla="*/ 2147483647 h 134"/>
                    <a:gd name="T18" fmla="*/ 2147483647 w 512"/>
                    <a:gd name="T19" fmla="*/ 2147483647 h 134"/>
                    <a:gd name="T20" fmla="*/ 2147483647 w 512"/>
                    <a:gd name="T21" fmla="*/ 2147483647 h 134"/>
                    <a:gd name="T22" fmla="*/ 2147483647 w 512"/>
                    <a:gd name="T23" fmla="*/ 2147483647 h 134"/>
                    <a:gd name="T24" fmla="*/ 2147483647 w 512"/>
                    <a:gd name="T25" fmla="*/ 2147483647 h 134"/>
                    <a:gd name="T26" fmla="*/ 2147483647 w 512"/>
                    <a:gd name="T27" fmla="*/ 2147483647 h 134"/>
                    <a:gd name="T28" fmla="*/ 2147483647 w 512"/>
                    <a:gd name="T29" fmla="*/ 2147483647 h 134"/>
                    <a:gd name="T30" fmla="*/ 2147483647 w 512"/>
                    <a:gd name="T31" fmla="*/ 2147483647 h 134"/>
                    <a:gd name="T32" fmla="*/ 2147483647 w 512"/>
                    <a:gd name="T33" fmla="*/ 2147483647 h 134"/>
                    <a:gd name="T34" fmla="*/ 2147483647 w 512"/>
                    <a:gd name="T35" fmla="*/ 2147483647 h 134"/>
                    <a:gd name="T36" fmla="*/ 2147483647 w 512"/>
                    <a:gd name="T37" fmla="*/ 2147483647 h 134"/>
                    <a:gd name="T38" fmla="*/ 2147483647 w 512"/>
                    <a:gd name="T39" fmla="*/ 2147483647 h 134"/>
                    <a:gd name="T40" fmla="*/ 2147483647 w 512"/>
                    <a:gd name="T41" fmla="*/ 2147483647 h 134"/>
                    <a:gd name="T42" fmla="*/ 2147483647 w 512"/>
                    <a:gd name="T43" fmla="*/ 2147483647 h 134"/>
                    <a:gd name="T44" fmla="*/ 2147483647 w 512"/>
                    <a:gd name="T45" fmla="*/ 2147483647 h 134"/>
                    <a:gd name="T46" fmla="*/ 2147483647 w 512"/>
                    <a:gd name="T47" fmla="*/ 2147483647 h 134"/>
                    <a:gd name="T48" fmla="*/ 2147483647 w 512"/>
                    <a:gd name="T49" fmla="*/ 2147483647 h 134"/>
                    <a:gd name="T50" fmla="*/ 0 w 512"/>
                    <a:gd name="T51" fmla="*/ 2147483647 h 134"/>
                    <a:gd name="T52" fmla="*/ 2147483647 w 512"/>
                    <a:gd name="T53" fmla="*/ 2147483647 h 134"/>
                    <a:gd name="T54" fmla="*/ 2147483647 w 512"/>
                    <a:gd name="T55" fmla="*/ 2147483647 h 134"/>
                    <a:gd name="T56" fmla="*/ 2147483647 w 512"/>
                    <a:gd name="T57" fmla="*/ 2147483647 h 134"/>
                    <a:gd name="T58" fmla="*/ 2147483647 w 512"/>
                    <a:gd name="T59" fmla="*/ 2147483647 h 134"/>
                    <a:gd name="T60" fmla="*/ 2147483647 w 512"/>
                    <a:gd name="T61" fmla="*/ 2147483647 h 134"/>
                    <a:gd name="T62" fmla="*/ 2147483647 w 512"/>
                    <a:gd name="T63" fmla="*/ 2147483647 h 134"/>
                    <a:gd name="T64" fmla="*/ 2147483647 w 512"/>
                    <a:gd name="T65" fmla="*/ 2147483647 h 134"/>
                    <a:gd name="T66" fmla="*/ 2147483647 w 512"/>
                    <a:gd name="T67" fmla="*/ 2147483647 h 134"/>
                    <a:gd name="T68" fmla="*/ 2147483647 w 512"/>
                    <a:gd name="T69" fmla="*/ 2147483647 h 134"/>
                    <a:gd name="T70" fmla="*/ 2147483647 w 512"/>
                    <a:gd name="T71" fmla="*/ 2147483647 h 134"/>
                    <a:gd name="T72" fmla="*/ 2147483647 w 512"/>
                    <a:gd name="T73" fmla="*/ 2147483647 h 134"/>
                    <a:gd name="T74" fmla="*/ 2147483647 w 512"/>
                    <a:gd name="T75" fmla="*/ 2147483647 h 134"/>
                    <a:gd name="T76" fmla="*/ 2147483647 w 512"/>
                    <a:gd name="T77" fmla="*/ 2147483647 h 134"/>
                    <a:gd name="T78" fmla="*/ 2147483647 w 512"/>
                    <a:gd name="T79" fmla="*/ 2147483647 h 134"/>
                    <a:gd name="T80" fmla="*/ 2147483647 w 512"/>
                    <a:gd name="T81" fmla="*/ 2147483647 h 134"/>
                    <a:gd name="T82" fmla="*/ 2147483647 w 512"/>
                    <a:gd name="T83" fmla="*/ 2147483647 h 134"/>
                    <a:gd name="T84" fmla="*/ 2147483647 w 512"/>
                    <a:gd name="T85" fmla="*/ 2147483647 h 134"/>
                    <a:gd name="T86" fmla="*/ 2147483647 w 512"/>
                    <a:gd name="T87" fmla="*/ 2147483647 h 134"/>
                    <a:gd name="T88" fmla="*/ 2147483647 w 512"/>
                    <a:gd name="T89" fmla="*/ 2147483647 h 134"/>
                    <a:gd name="T90" fmla="*/ 2147483647 w 512"/>
                    <a:gd name="T91" fmla="*/ 2147483647 h 134"/>
                    <a:gd name="T92" fmla="*/ 2147483647 w 512"/>
                    <a:gd name="T93" fmla="*/ 2147483647 h 134"/>
                    <a:gd name="T94" fmla="*/ 2147483647 w 512"/>
                    <a:gd name="T95" fmla="*/ 2147483647 h 134"/>
                    <a:gd name="T96" fmla="*/ 2147483647 w 512"/>
                    <a:gd name="T97" fmla="*/ 2147483647 h 134"/>
                    <a:gd name="T98" fmla="*/ 2147483647 w 512"/>
                    <a:gd name="T99" fmla="*/ 2147483647 h 134"/>
                    <a:gd name="T100" fmla="*/ 2147483647 w 512"/>
                    <a:gd name="T101" fmla="*/ 2147483647 h 134"/>
                    <a:gd name="T102" fmla="*/ 2147483647 w 512"/>
                    <a:gd name="T103" fmla="*/ 2147483647 h 134"/>
                    <a:gd name="T104" fmla="*/ 2147483647 w 512"/>
                    <a:gd name="T105" fmla="*/ 2147483647 h 134"/>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w 512"/>
                    <a:gd name="T160" fmla="*/ 0 h 134"/>
                    <a:gd name="T161" fmla="*/ 512 w 512"/>
                    <a:gd name="T162" fmla="*/ 134 h 134"/>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T159" t="T160" r="T161" b="T162"/>
                  <a:pathLst>
                    <a:path w="512" h="134">
                      <a:moveTo>
                        <a:pt x="512" y="40"/>
                      </a:moveTo>
                      <a:lnTo>
                        <a:pt x="151" y="0"/>
                      </a:lnTo>
                      <a:lnTo>
                        <a:pt x="146" y="4"/>
                      </a:lnTo>
                      <a:lnTo>
                        <a:pt x="142" y="4"/>
                      </a:lnTo>
                      <a:lnTo>
                        <a:pt x="134" y="8"/>
                      </a:lnTo>
                      <a:lnTo>
                        <a:pt x="122" y="16"/>
                      </a:lnTo>
                      <a:lnTo>
                        <a:pt x="110" y="20"/>
                      </a:lnTo>
                      <a:lnTo>
                        <a:pt x="98" y="24"/>
                      </a:lnTo>
                      <a:lnTo>
                        <a:pt x="82" y="28"/>
                      </a:lnTo>
                      <a:lnTo>
                        <a:pt x="69" y="36"/>
                      </a:lnTo>
                      <a:lnTo>
                        <a:pt x="61" y="40"/>
                      </a:lnTo>
                      <a:lnTo>
                        <a:pt x="53" y="40"/>
                      </a:lnTo>
                      <a:lnTo>
                        <a:pt x="49" y="44"/>
                      </a:lnTo>
                      <a:lnTo>
                        <a:pt x="45" y="44"/>
                      </a:lnTo>
                      <a:lnTo>
                        <a:pt x="41" y="44"/>
                      </a:lnTo>
                      <a:lnTo>
                        <a:pt x="37" y="47"/>
                      </a:lnTo>
                      <a:lnTo>
                        <a:pt x="29" y="47"/>
                      </a:lnTo>
                      <a:lnTo>
                        <a:pt x="25" y="51"/>
                      </a:lnTo>
                      <a:lnTo>
                        <a:pt x="17" y="51"/>
                      </a:lnTo>
                      <a:lnTo>
                        <a:pt x="13" y="55"/>
                      </a:lnTo>
                      <a:lnTo>
                        <a:pt x="8" y="55"/>
                      </a:lnTo>
                      <a:lnTo>
                        <a:pt x="4" y="59"/>
                      </a:lnTo>
                      <a:lnTo>
                        <a:pt x="0" y="59"/>
                      </a:lnTo>
                      <a:lnTo>
                        <a:pt x="349" y="134"/>
                      </a:lnTo>
                      <a:lnTo>
                        <a:pt x="353" y="134"/>
                      </a:lnTo>
                      <a:lnTo>
                        <a:pt x="353" y="130"/>
                      </a:lnTo>
                      <a:lnTo>
                        <a:pt x="357" y="130"/>
                      </a:lnTo>
                      <a:lnTo>
                        <a:pt x="366" y="126"/>
                      </a:lnTo>
                      <a:lnTo>
                        <a:pt x="374" y="122"/>
                      </a:lnTo>
                      <a:lnTo>
                        <a:pt x="378" y="118"/>
                      </a:lnTo>
                      <a:lnTo>
                        <a:pt x="386" y="114"/>
                      </a:lnTo>
                      <a:lnTo>
                        <a:pt x="394" y="114"/>
                      </a:lnTo>
                      <a:lnTo>
                        <a:pt x="402" y="110"/>
                      </a:lnTo>
                      <a:lnTo>
                        <a:pt x="406" y="106"/>
                      </a:lnTo>
                      <a:lnTo>
                        <a:pt x="414" y="106"/>
                      </a:lnTo>
                      <a:lnTo>
                        <a:pt x="418" y="103"/>
                      </a:lnTo>
                      <a:lnTo>
                        <a:pt x="426" y="99"/>
                      </a:lnTo>
                      <a:lnTo>
                        <a:pt x="430" y="95"/>
                      </a:lnTo>
                      <a:lnTo>
                        <a:pt x="439" y="91"/>
                      </a:lnTo>
                      <a:lnTo>
                        <a:pt x="447" y="87"/>
                      </a:lnTo>
                      <a:lnTo>
                        <a:pt x="455" y="83"/>
                      </a:lnTo>
                      <a:lnTo>
                        <a:pt x="463" y="75"/>
                      </a:lnTo>
                      <a:lnTo>
                        <a:pt x="471" y="67"/>
                      </a:lnTo>
                      <a:lnTo>
                        <a:pt x="483" y="63"/>
                      </a:lnTo>
                      <a:lnTo>
                        <a:pt x="487" y="59"/>
                      </a:lnTo>
                      <a:lnTo>
                        <a:pt x="495" y="51"/>
                      </a:lnTo>
                      <a:lnTo>
                        <a:pt x="499" y="47"/>
                      </a:lnTo>
                      <a:lnTo>
                        <a:pt x="512" y="40"/>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3" name="Freeform 111"/>
                <p:cNvSpPr>
                  <a:spLocks/>
                </p:cNvSpPr>
                <p:nvPr/>
              </p:nvSpPr>
              <p:spPr bwMode="auto">
                <a:xfrm>
                  <a:off x="431800" y="3057525"/>
                  <a:ext cx="581025" cy="76200"/>
                </a:xfrm>
                <a:custGeom>
                  <a:avLst/>
                  <a:gdLst>
                    <a:gd name="T0" fmla="*/ 2147483647 w 366"/>
                    <a:gd name="T1" fmla="*/ 2147483647 h 48"/>
                    <a:gd name="T2" fmla="*/ 2147483647 w 366"/>
                    <a:gd name="T3" fmla="*/ 2147483647 h 48"/>
                    <a:gd name="T4" fmla="*/ 2147483647 w 366"/>
                    <a:gd name="T5" fmla="*/ 2147483647 h 48"/>
                    <a:gd name="T6" fmla="*/ 2147483647 w 366"/>
                    <a:gd name="T7" fmla="*/ 2147483647 h 48"/>
                    <a:gd name="T8" fmla="*/ 2147483647 w 366"/>
                    <a:gd name="T9" fmla="*/ 0 h 48"/>
                    <a:gd name="T10" fmla="*/ 2147483647 w 366"/>
                    <a:gd name="T11" fmla="*/ 0 h 48"/>
                    <a:gd name="T12" fmla="*/ 2147483647 w 366"/>
                    <a:gd name="T13" fmla="*/ 0 h 48"/>
                    <a:gd name="T14" fmla="*/ 2147483647 w 366"/>
                    <a:gd name="T15" fmla="*/ 0 h 48"/>
                    <a:gd name="T16" fmla="*/ 0 w 366"/>
                    <a:gd name="T17" fmla="*/ 2147483647 h 48"/>
                    <a:gd name="T18" fmla="*/ 0 w 366"/>
                    <a:gd name="T19" fmla="*/ 2147483647 h 48"/>
                    <a:gd name="T20" fmla="*/ 2147483647 w 366"/>
                    <a:gd name="T21" fmla="*/ 2147483647 h 48"/>
                    <a:gd name="T22" fmla="*/ 2147483647 w 366"/>
                    <a:gd name="T23" fmla="*/ 2147483647 h 4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6"/>
                    <a:gd name="T37" fmla="*/ 0 h 48"/>
                    <a:gd name="T38" fmla="*/ 366 w 366"/>
                    <a:gd name="T39" fmla="*/ 48 h 4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6" h="48">
                      <a:moveTo>
                        <a:pt x="9" y="8"/>
                      </a:moveTo>
                      <a:lnTo>
                        <a:pt x="5" y="8"/>
                      </a:lnTo>
                      <a:lnTo>
                        <a:pt x="366" y="48"/>
                      </a:lnTo>
                      <a:lnTo>
                        <a:pt x="366" y="40"/>
                      </a:lnTo>
                      <a:lnTo>
                        <a:pt x="9" y="0"/>
                      </a:lnTo>
                      <a:lnTo>
                        <a:pt x="5" y="0"/>
                      </a:lnTo>
                      <a:lnTo>
                        <a:pt x="9" y="0"/>
                      </a:lnTo>
                      <a:lnTo>
                        <a:pt x="5" y="0"/>
                      </a:lnTo>
                      <a:lnTo>
                        <a:pt x="0" y="4"/>
                      </a:lnTo>
                      <a:lnTo>
                        <a:pt x="0" y="8"/>
                      </a:lnTo>
                      <a:lnTo>
                        <a:pt x="5" y="8"/>
                      </a:lnTo>
                      <a:lnTo>
                        <a:pt x="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4" name="Freeform 112"/>
                <p:cNvSpPr>
                  <a:spLocks/>
                </p:cNvSpPr>
                <p:nvPr/>
              </p:nvSpPr>
              <p:spPr bwMode="auto">
                <a:xfrm>
                  <a:off x="330200" y="3057525"/>
                  <a:ext cx="115888" cy="63500"/>
                </a:xfrm>
                <a:custGeom>
                  <a:avLst/>
                  <a:gdLst>
                    <a:gd name="T0" fmla="*/ 2147483647 w 73"/>
                    <a:gd name="T1" fmla="*/ 2147483647 h 40"/>
                    <a:gd name="T2" fmla="*/ 2147483647 w 73"/>
                    <a:gd name="T3" fmla="*/ 2147483647 h 40"/>
                    <a:gd name="T4" fmla="*/ 2147483647 w 73"/>
                    <a:gd name="T5" fmla="*/ 2147483647 h 40"/>
                    <a:gd name="T6" fmla="*/ 2147483647 w 73"/>
                    <a:gd name="T7" fmla="*/ 2147483647 h 40"/>
                    <a:gd name="T8" fmla="*/ 2147483647 w 73"/>
                    <a:gd name="T9" fmla="*/ 2147483647 h 40"/>
                    <a:gd name="T10" fmla="*/ 2147483647 w 73"/>
                    <a:gd name="T11" fmla="*/ 2147483647 h 40"/>
                    <a:gd name="T12" fmla="*/ 2147483647 w 73"/>
                    <a:gd name="T13" fmla="*/ 2147483647 h 40"/>
                    <a:gd name="T14" fmla="*/ 2147483647 w 73"/>
                    <a:gd name="T15" fmla="*/ 2147483647 h 40"/>
                    <a:gd name="T16" fmla="*/ 2147483647 w 73"/>
                    <a:gd name="T17" fmla="*/ 2147483647 h 40"/>
                    <a:gd name="T18" fmla="*/ 2147483647 w 73"/>
                    <a:gd name="T19" fmla="*/ 2147483647 h 40"/>
                    <a:gd name="T20" fmla="*/ 2147483647 w 73"/>
                    <a:gd name="T21" fmla="*/ 0 h 40"/>
                    <a:gd name="T22" fmla="*/ 2147483647 w 73"/>
                    <a:gd name="T23" fmla="*/ 0 h 40"/>
                    <a:gd name="T24" fmla="*/ 2147483647 w 73"/>
                    <a:gd name="T25" fmla="*/ 2147483647 h 40"/>
                    <a:gd name="T26" fmla="*/ 2147483647 w 73"/>
                    <a:gd name="T27" fmla="*/ 2147483647 h 40"/>
                    <a:gd name="T28" fmla="*/ 2147483647 w 73"/>
                    <a:gd name="T29" fmla="*/ 2147483647 h 40"/>
                    <a:gd name="T30" fmla="*/ 2147483647 w 73"/>
                    <a:gd name="T31" fmla="*/ 2147483647 h 40"/>
                    <a:gd name="T32" fmla="*/ 2147483647 w 73"/>
                    <a:gd name="T33" fmla="*/ 2147483647 h 40"/>
                    <a:gd name="T34" fmla="*/ 2147483647 w 73"/>
                    <a:gd name="T35" fmla="*/ 2147483647 h 40"/>
                    <a:gd name="T36" fmla="*/ 0 w 73"/>
                    <a:gd name="T37" fmla="*/ 2147483647 h 40"/>
                    <a:gd name="T38" fmla="*/ 0 w 73"/>
                    <a:gd name="T39" fmla="*/ 2147483647 h 40"/>
                    <a:gd name="T40" fmla="*/ 2147483647 w 73"/>
                    <a:gd name="T41" fmla="*/ 2147483647 h 40"/>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73"/>
                    <a:gd name="T64" fmla="*/ 0 h 40"/>
                    <a:gd name="T65" fmla="*/ 73 w 73"/>
                    <a:gd name="T66" fmla="*/ 40 h 40"/>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73" h="40">
                      <a:moveTo>
                        <a:pt x="4" y="40"/>
                      </a:moveTo>
                      <a:lnTo>
                        <a:pt x="4" y="40"/>
                      </a:lnTo>
                      <a:lnTo>
                        <a:pt x="16" y="32"/>
                      </a:lnTo>
                      <a:lnTo>
                        <a:pt x="32" y="28"/>
                      </a:lnTo>
                      <a:lnTo>
                        <a:pt x="44" y="24"/>
                      </a:lnTo>
                      <a:lnTo>
                        <a:pt x="52" y="20"/>
                      </a:lnTo>
                      <a:lnTo>
                        <a:pt x="60" y="12"/>
                      </a:lnTo>
                      <a:lnTo>
                        <a:pt x="69" y="12"/>
                      </a:lnTo>
                      <a:lnTo>
                        <a:pt x="73" y="8"/>
                      </a:lnTo>
                      <a:lnTo>
                        <a:pt x="69" y="0"/>
                      </a:lnTo>
                      <a:lnTo>
                        <a:pt x="64" y="4"/>
                      </a:lnTo>
                      <a:lnTo>
                        <a:pt x="56" y="4"/>
                      </a:lnTo>
                      <a:lnTo>
                        <a:pt x="48" y="8"/>
                      </a:lnTo>
                      <a:lnTo>
                        <a:pt x="40" y="12"/>
                      </a:lnTo>
                      <a:lnTo>
                        <a:pt x="28" y="20"/>
                      </a:lnTo>
                      <a:lnTo>
                        <a:pt x="12" y="24"/>
                      </a:lnTo>
                      <a:lnTo>
                        <a:pt x="0" y="28"/>
                      </a:lnTo>
                      <a:lnTo>
                        <a:pt x="4" y="4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5" name="Freeform 113"/>
                <p:cNvSpPr>
                  <a:spLocks/>
                </p:cNvSpPr>
                <p:nvPr/>
              </p:nvSpPr>
              <p:spPr bwMode="auto">
                <a:xfrm>
                  <a:off x="246063" y="3101975"/>
                  <a:ext cx="90488" cy="42863"/>
                </a:xfrm>
                <a:custGeom>
                  <a:avLst/>
                  <a:gdLst>
                    <a:gd name="T0" fmla="*/ 2147483647 w 57"/>
                    <a:gd name="T1" fmla="*/ 2147483647 h 27"/>
                    <a:gd name="T2" fmla="*/ 2147483647 w 57"/>
                    <a:gd name="T3" fmla="*/ 2147483647 h 27"/>
                    <a:gd name="T4" fmla="*/ 2147483647 w 57"/>
                    <a:gd name="T5" fmla="*/ 2147483647 h 27"/>
                    <a:gd name="T6" fmla="*/ 2147483647 w 57"/>
                    <a:gd name="T7" fmla="*/ 2147483647 h 27"/>
                    <a:gd name="T8" fmla="*/ 2147483647 w 57"/>
                    <a:gd name="T9" fmla="*/ 2147483647 h 27"/>
                    <a:gd name="T10" fmla="*/ 2147483647 w 57"/>
                    <a:gd name="T11" fmla="*/ 2147483647 h 27"/>
                    <a:gd name="T12" fmla="*/ 2147483647 w 57"/>
                    <a:gd name="T13" fmla="*/ 2147483647 h 27"/>
                    <a:gd name="T14" fmla="*/ 2147483647 w 57"/>
                    <a:gd name="T15" fmla="*/ 2147483647 h 27"/>
                    <a:gd name="T16" fmla="*/ 2147483647 w 57"/>
                    <a:gd name="T17" fmla="*/ 2147483647 h 27"/>
                    <a:gd name="T18" fmla="*/ 2147483647 w 57"/>
                    <a:gd name="T19" fmla="*/ 2147483647 h 27"/>
                    <a:gd name="T20" fmla="*/ 2147483647 w 57"/>
                    <a:gd name="T21" fmla="*/ 0 h 27"/>
                    <a:gd name="T22" fmla="*/ 2147483647 w 57"/>
                    <a:gd name="T23" fmla="*/ 2147483647 h 27"/>
                    <a:gd name="T24" fmla="*/ 2147483647 w 57"/>
                    <a:gd name="T25" fmla="*/ 2147483647 h 27"/>
                    <a:gd name="T26" fmla="*/ 2147483647 w 57"/>
                    <a:gd name="T27" fmla="*/ 2147483647 h 27"/>
                    <a:gd name="T28" fmla="*/ 2147483647 w 57"/>
                    <a:gd name="T29" fmla="*/ 2147483647 h 27"/>
                    <a:gd name="T30" fmla="*/ 2147483647 w 57"/>
                    <a:gd name="T31" fmla="*/ 2147483647 h 27"/>
                    <a:gd name="T32" fmla="*/ 2147483647 w 57"/>
                    <a:gd name="T33" fmla="*/ 2147483647 h 27"/>
                    <a:gd name="T34" fmla="*/ 2147483647 w 57"/>
                    <a:gd name="T35" fmla="*/ 2147483647 h 27"/>
                    <a:gd name="T36" fmla="*/ 0 w 57"/>
                    <a:gd name="T37" fmla="*/ 2147483647 h 27"/>
                    <a:gd name="T38" fmla="*/ 0 w 57"/>
                    <a:gd name="T39" fmla="*/ 2147483647 h 27"/>
                    <a:gd name="T40" fmla="*/ 2147483647 w 57"/>
                    <a:gd name="T41" fmla="*/ 2147483647 h 27"/>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27"/>
                    <a:gd name="T65" fmla="*/ 57 w 57"/>
                    <a:gd name="T66" fmla="*/ 27 h 27"/>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27">
                      <a:moveTo>
                        <a:pt x="4" y="27"/>
                      </a:moveTo>
                      <a:lnTo>
                        <a:pt x="4" y="27"/>
                      </a:lnTo>
                      <a:lnTo>
                        <a:pt x="8" y="27"/>
                      </a:lnTo>
                      <a:lnTo>
                        <a:pt x="12" y="23"/>
                      </a:lnTo>
                      <a:lnTo>
                        <a:pt x="16" y="23"/>
                      </a:lnTo>
                      <a:lnTo>
                        <a:pt x="20" y="23"/>
                      </a:lnTo>
                      <a:lnTo>
                        <a:pt x="24" y="20"/>
                      </a:lnTo>
                      <a:lnTo>
                        <a:pt x="32" y="20"/>
                      </a:lnTo>
                      <a:lnTo>
                        <a:pt x="40" y="16"/>
                      </a:lnTo>
                      <a:lnTo>
                        <a:pt x="57" y="12"/>
                      </a:lnTo>
                      <a:lnTo>
                        <a:pt x="53" y="0"/>
                      </a:lnTo>
                      <a:lnTo>
                        <a:pt x="40" y="4"/>
                      </a:lnTo>
                      <a:lnTo>
                        <a:pt x="28" y="8"/>
                      </a:lnTo>
                      <a:lnTo>
                        <a:pt x="20" y="12"/>
                      </a:lnTo>
                      <a:lnTo>
                        <a:pt x="16" y="12"/>
                      </a:lnTo>
                      <a:lnTo>
                        <a:pt x="12" y="16"/>
                      </a:lnTo>
                      <a:lnTo>
                        <a:pt x="8" y="16"/>
                      </a:lnTo>
                      <a:lnTo>
                        <a:pt x="4" y="16"/>
                      </a:lnTo>
                      <a:lnTo>
                        <a:pt x="0" y="20"/>
                      </a:lnTo>
                      <a:lnTo>
                        <a:pt x="4" y="2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6" name="Freeform 114"/>
                <p:cNvSpPr>
                  <a:spLocks/>
                </p:cNvSpPr>
                <p:nvPr/>
              </p:nvSpPr>
              <p:spPr bwMode="auto">
                <a:xfrm>
                  <a:off x="193675" y="3133725"/>
                  <a:ext cx="58738" cy="30163"/>
                </a:xfrm>
                <a:custGeom>
                  <a:avLst/>
                  <a:gdLst>
                    <a:gd name="T0" fmla="*/ 2147483647 w 37"/>
                    <a:gd name="T1" fmla="*/ 2147483647 h 19"/>
                    <a:gd name="T2" fmla="*/ 2147483647 w 37"/>
                    <a:gd name="T3" fmla="*/ 2147483647 h 19"/>
                    <a:gd name="T4" fmla="*/ 2147483647 w 37"/>
                    <a:gd name="T5" fmla="*/ 2147483647 h 19"/>
                    <a:gd name="T6" fmla="*/ 2147483647 w 37"/>
                    <a:gd name="T7" fmla="*/ 2147483647 h 19"/>
                    <a:gd name="T8" fmla="*/ 2147483647 w 37"/>
                    <a:gd name="T9" fmla="*/ 2147483647 h 19"/>
                    <a:gd name="T10" fmla="*/ 2147483647 w 37"/>
                    <a:gd name="T11" fmla="*/ 2147483647 h 19"/>
                    <a:gd name="T12" fmla="*/ 2147483647 w 37"/>
                    <a:gd name="T13" fmla="*/ 2147483647 h 19"/>
                    <a:gd name="T14" fmla="*/ 2147483647 w 37"/>
                    <a:gd name="T15" fmla="*/ 2147483647 h 19"/>
                    <a:gd name="T16" fmla="*/ 2147483647 w 37"/>
                    <a:gd name="T17" fmla="*/ 2147483647 h 19"/>
                    <a:gd name="T18" fmla="*/ 2147483647 w 37"/>
                    <a:gd name="T19" fmla="*/ 2147483647 h 19"/>
                    <a:gd name="T20" fmla="*/ 2147483647 w 37"/>
                    <a:gd name="T21" fmla="*/ 0 h 19"/>
                    <a:gd name="T22" fmla="*/ 2147483647 w 37"/>
                    <a:gd name="T23" fmla="*/ 2147483647 h 19"/>
                    <a:gd name="T24" fmla="*/ 2147483647 w 37"/>
                    <a:gd name="T25" fmla="*/ 2147483647 h 19"/>
                    <a:gd name="T26" fmla="*/ 2147483647 w 37"/>
                    <a:gd name="T27" fmla="*/ 2147483647 h 19"/>
                    <a:gd name="T28" fmla="*/ 2147483647 w 37"/>
                    <a:gd name="T29" fmla="*/ 2147483647 h 19"/>
                    <a:gd name="T30" fmla="*/ 2147483647 w 37"/>
                    <a:gd name="T31" fmla="*/ 2147483647 h 19"/>
                    <a:gd name="T32" fmla="*/ 2147483647 w 37"/>
                    <a:gd name="T33" fmla="*/ 2147483647 h 19"/>
                    <a:gd name="T34" fmla="*/ 2147483647 w 37"/>
                    <a:gd name="T35" fmla="*/ 2147483647 h 19"/>
                    <a:gd name="T36" fmla="*/ 2147483647 w 37"/>
                    <a:gd name="T37" fmla="*/ 2147483647 h 19"/>
                    <a:gd name="T38" fmla="*/ 2147483647 w 37"/>
                    <a:gd name="T39" fmla="*/ 2147483647 h 19"/>
                    <a:gd name="T40" fmla="*/ 2147483647 w 37"/>
                    <a:gd name="T41" fmla="*/ 2147483647 h 19"/>
                    <a:gd name="T42" fmla="*/ 0 w 37"/>
                    <a:gd name="T43" fmla="*/ 2147483647 h 19"/>
                    <a:gd name="T44" fmla="*/ 0 w 37"/>
                    <a:gd name="T45" fmla="*/ 2147483647 h 19"/>
                    <a:gd name="T46" fmla="*/ 2147483647 w 37"/>
                    <a:gd name="T47" fmla="*/ 2147483647 h 19"/>
                    <a:gd name="T48" fmla="*/ 2147483647 w 37"/>
                    <a:gd name="T49" fmla="*/ 2147483647 h 19"/>
                    <a:gd name="T50" fmla="*/ 2147483647 w 37"/>
                    <a:gd name="T51" fmla="*/ 2147483647 h 19"/>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7"/>
                    <a:gd name="T79" fmla="*/ 0 h 19"/>
                    <a:gd name="T80" fmla="*/ 37 w 37"/>
                    <a:gd name="T81" fmla="*/ 19 h 19"/>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7" h="19">
                      <a:moveTo>
                        <a:pt x="8" y="11"/>
                      </a:moveTo>
                      <a:lnTo>
                        <a:pt x="8" y="19"/>
                      </a:lnTo>
                      <a:lnTo>
                        <a:pt x="12" y="19"/>
                      </a:lnTo>
                      <a:lnTo>
                        <a:pt x="17" y="15"/>
                      </a:lnTo>
                      <a:lnTo>
                        <a:pt x="21" y="15"/>
                      </a:lnTo>
                      <a:lnTo>
                        <a:pt x="25" y="15"/>
                      </a:lnTo>
                      <a:lnTo>
                        <a:pt x="29" y="11"/>
                      </a:lnTo>
                      <a:lnTo>
                        <a:pt x="37" y="7"/>
                      </a:lnTo>
                      <a:lnTo>
                        <a:pt x="33" y="0"/>
                      </a:lnTo>
                      <a:lnTo>
                        <a:pt x="25" y="3"/>
                      </a:lnTo>
                      <a:lnTo>
                        <a:pt x="21" y="3"/>
                      </a:lnTo>
                      <a:lnTo>
                        <a:pt x="17" y="7"/>
                      </a:lnTo>
                      <a:lnTo>
                        <a:pt x="12" y="7"/>
                      </a:lnTo>
                      <a:lnTo>
                        <a:pt x="8" y="11"/>
                      </a:lnTo>
                      <a:lnTo>
                        <a:pt x="4" y="11"/>
                      </a:lnTo>
                      <a:lnTo>
                        <a:pt x="4" y="19"/>
                      </a:lnTo>
                      <a:lnTo>
                        <a:pt x="4" y="11"/>
                      </a:lnTo>
                      <a:lnTo>
                        <a:pt x="0" y="15"/>
                      </a:lnTo>
                      <a:lnTo>
                        <a:pt x="0" y="19"/>
                      </a:lnTo>
                      <a:lnTo>
                        <a:pt x="4" y="19"/>
                      </a:lnTo>
                      <a:lnTo>
                        <a:pt x="8" y="19"/>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7" name="Freeform 115"/>
                <p:cNvSpPr>
                  <a:spLocks/>
                </p:cNvSpPr>
                <p:nvPr/>
              </p:nvSpPr>
              <p:spPr bwMode="auto">
                <a:xfrm>
                  <a:off x="200025" y="3151188"/>
                  <a:ext cx="566738" cy="131763"/>
                </a:xfrm>
                <a:custGeom>
                  <a:avLst/>
                  <a:gdLst>
                    <a:gd name="T0" fmla="*/ 2147483647 w 357"/>
                    <a:gd name="T1" fmla="*/ 2147483647 h 83"/>
                    <a:gd name="T2" fmla="*/ 2147483647 w 357"/>
                    <a:gd name="T3" fmla="*/ 2147483647 h 83"/>
                    <a:gd name="T4" fmla="*/ 2147483647 w 357"/>
                    <a:gd name="T5" fmla="*/ 0 h 83"/>
                    <a:gd name="T6" fmla="*/ 0 w 357"/>
                    <a:gd name="T7" fmla="*/ 2147483647 h 83"/>
                    <a:gd name="T8" fmla="*/ 2147483647 w 357"/>
                    <a:gd name="T9" fmla="*/ 2147483647 h 83"/>
                    <a:gd name="T10" fmla="*/ 2147483647 w 357"/>
                    <a:gd name="T11" fmla="*/ 2147483647 h 83"/>
                    <a:gd name="T12" fmla="*/ 2147483647 w 357"/>
                    <a:gd name="T13" fmla="*/ 2147483647 h 83"/>
                    <a:gd name="T14" fmla="*/ 2147483647 w 357"/>
                    <a:gd name="T15" fmla="*/ 2147483647 h 83"/>
                    <a:gd name="T16" fmla="*/ 2147483647 w 357"/>
                    <a:gd name="T17" fmla="*/ 2147483647 h 83"/>
                    <a:gd name="T18" fmla="*/ 2147483647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349" y="75"/>
                      </a:moveTo>
                      <a:lnTo>
                        <a:pt x="353" y="75"/>
                      </a:lnTo>
                      <a:lnTo>
                        <a:pt x="4" y="0"/>
                      </a:lnTo>
                      <a:lnTo>
                        <a:pt x="0" y="8"/>
                      </a:lnTo>
                      <a:lnTo>
                        <a:pt x="349" y="83"/>
                      </a:lnTo>
                      <a:lnTo>
                        <a:pt x="353" y="83"/>
                      </a:lnTo>
                      <a:lnTo>
                        <a:pt x="349" y="83"/>
                      </a:lnTo>
                      <a:lnTo>
                        <a:pt x="353" y="83"/>
                      </a:lnTo>
                      <a:lnTo>
                        <a:pt x="357" y="79"/>
                      </a:lnTo>
                      <a:lnTo>
                        <a:pt x="353" y="75"/>
                      </a:lnTo>
                      <a:lnTo>
                        <a:pt x="349" y="75"/>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8" name="Freeform 116"/>
                <p:cNvSpPr>
                  <a:spLocks/>
                </p:cNvSpPr>
                <p:nvPr/>
              </p:nvSpPr>
              <p:spPr bwMode="auto">
                <a:xfrm>
                  <a:off x="754063" y="3232150"/>
                  <a:ext cx="71438" cy="50800"/>
                </a:xfrm>
                <a:custGeom>
                  <a:avLst/>
                  <a:gdLst>
                    <a:gd name="T0" fmla="*/ 2147483647 w 45"/>
                    <a:gd name="T1" fmla="*/ 0 h 32"/>
                    <a:gd name="T2" fmla="*/ 2147483647 w 45"/>
                    <a:gd name="T3" fmla="*/ 2147483647 h 32"/>
                    <a:gd name="T4" fmla="*/ 2147483647 w 45"/>
                    <a:gd name="T5" fmla="*/ 2147483647 h 32"/>
                    <a:gd name="T6" fmla="*/ 2147483647 w 45"/>
                    <a:gd name="T7" fmla="*/ 2147483647 h 32"/>
                    <a:gd name="T8" fmla="*/ 2147483647 w 45"/>
                    <a:gd name="T9" fmla="*/ 2147483647 h 32"/>
                    <a:gd name="T10" fmla="*/ 2147483647 w 45"/>
                    <a:gd name="T11" fmla="*/ 2147483647 h 32"/>
                    <a:gd name="T12" fmla="*/ 2147483647 w 45"/>
                    <a:gd name="T13" fmla="*/ 2147483647 h 32"/>
                    <a:gd name="T14" fmla="*/ 2147483647 w 45"/>
                    <a:gd name="T15" fmla="*/ 2147483647 h 32"/>
                    <a:gd name="T16" fmla="*/ 0 w 45"/>
                    <a:gd name="T17" fmla="*/ 2147483647 h 32"/>
                    <a:gd name="T18" fmla="*/ 0 w 45"/>
                    <a:gd name="T19" fmla="*/ 2147483647 h 32"/>
                    <a:gd name="T20" fmla="*/ 2147483647 w 45"/>
                    <a:gd name="T21" fmla="*/ 2147483647 h 32"/>
                    <a:gd name="T22" fmla="*/ 2147483647 w 45"/>
                    <a:gd name="T23" fmla="*/ 2147483647 h 32"/>
                    <a:gd name="T24" fmla="*/ 2147483647 w 45"/>
                    <a:gd name="T25" fmla="*/ 2147483647 h 32"/>
                    <a:gd name="T26" fmla="*/ 2147483647 w 45"/>
                    <a:gd name="T27" fmla="*/ 2147483647 h 32"/>
                    <a:gd name="T28" fmla="*/ 2147483647 w 45"/>
                    <a:gd name="T29" fmla="*/ 2147483647 h 32"/>
                    <a:gd name="T30" fmla="*/ 2147483647 w 45"/>
                    <a:gd name="T31" fmla="*/ 2147483647 h 32"/>
                    <a:gd name="T32" fmla="*/ 2147483647 w 45"/>
                    <a:gd name="T33" fmla="*/ 2147483647 h 32"/>
                    <a:gd name="T34" fmla="*/ 2147483647 w 45"/>
                    <a:gd name="T35" fmla="*/ 2147483647 h 32"/>
                    <a:gd name="T36" fmla="*/ 2147483647 w 45"/>
                    <a:gd name="T37" fmla="*/ 2147483647 h 32"/>
                    <a:gd name="T38" fmla="*/ 2147483647 w 45"/>
                    <a:gd name="T39" fmla="*/ 2147483647 h 32"/>
                    <a:gd name="T40" fmla="*/ 2147483647 w 45"/>
                    <a:gd name="T41" fmla="*/ 0 h 32"/>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45"/>
                    <a:gd name="T64" fmla="*/ 0 h 32"/>
                    <a:gd name="T65" fmla="*/ 45 w 45"/>
                    <a:gd name="T66" fmla="*/ 32 h 32"/>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45" h="32">
                      <a:moveTo>
                        <a:pt x="45" y="0"/>
                      </a:moveTo>
                      <a:lnTo>
                        <a:pt x="41" y="4"/>
                      </a:lnTo>
                      <a:lnTo>
                        <a:pt x="37" y="4"/>
                      </a:lnTo>
                      <a:lnTo>
                        <a:pt x="29" y="8"/>
                      </a:lnTo>
                      <a:lnTo>
                        <a:pt x="21" y="12"/>
                      </a:lnTo>
                      <a:lnTo>
                        <a:pt x="13" y="16"/>
                      </a:lnTo>
                      <a:lnTo>
                        <a:pt x="8" y="20"/>
                      </a:lnTo>
                      <a:lnTo>
                        <a:pt x="4" y="20"/>
                      </a:lnTo>
                      <a:lnTo>
                        <a:pt x="0" y="24"/>
                      </a:lnTo>
                      <a:lnTo>
                        <a:pt x="4" y="32"/>
                      </a:lnTo>
                      <a:lnTo>
                        <a:pt x="8" y="28"/>
                      </a:lnTo>
                      <a:lnTo>
                        <a:pt x="13" y="28"/>
                      </a:lnTo>
                      <a:lnTo>
                        <a:pt x="17" y="24"/>
                      </a:lnTo>
                      <a:lnTo>
                        <a:pt x="25" y="20"/>
                      </a:lnTo>
                      <a:lnTo>
                        <a:pt x="33" y="16"/>
                      </a:lnTo>
                      <a:lnTo>
                        <a:pt x="41" y="12"/>
                      </a:lnTo>
                      <a:lnTo>
                        <a:pt x="45" y="12"/>
                      </a:lnTo>
                      <a:lnTo>
                        <a:pt x="45"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19" name="Freeform 117"/>
                <p:cNvSpPr>
                  <a:spLocks/>
                </p:cNvSpPr>
                <p:nvPr/>
              </p:nvSpPr>
              <p:spPr bwMode="auto">
                <a:xfrm>
                  <a:off x="825500" y="3195638"/>
                  <a:ext cx="90488" cy="55563"/>
                </a:xfrm>
                <a:custGeom>
                  <a:avLst/>
                  <a:gdLst>
                    <a:gd name="T0" fmla="*/ 2147483647 w 57"/>
                    <a:gd name="T1" fmla="*/ 0 h 35"/>
                    <a:gd name="T2" fmla="*/ 2147483647 w 57"/>
                    <a:gd name="T3" fmla="*/ 0 h 35"/>
                    <a:gd name="T4" fmla="*/ 2147483647 w 57"/>
                    <a:gd name="T5" fmla="*/ 2147483647 h 35"/>
                    <a:gd name="T6" fmla="*/ 2147483647 w 57"/>
                    <a:gd name="T7" fmla="*/ 2147483647 h 35"/>
                    <a:gd name="T8" fmla="*/ 2147483647 w 57"/>
                    <a:gd name="T9" fmla="*/ 2147483647 h 35"/>
                    <a:gd name="T10" fmla="*/ 2147483647 w 57"/>
                    <a:gd name="T11" fmla="*/ 2147483647 h 35"/>
                    <a:gd name="T12" fmla="*/ 2147483647 w 57"/>
                    <a:gd name="T13" fmla="*/ 2147483647 h 35"/>
                    <a:gd name="T14" fmla="*/ 2147483647 w 57"/>
                    <a:gd name="T15" fmla="*/ 2147483647 h 35"/>
                    <a:gd name="T16" fmla="*/ 2147483647 w 57"/>
                    <a:gd name="T17" fmla="*/ 2147483647 h 35"/>
                    <a:gd name="T18" fmla="*/ 0 w 57"/>
                    <a:gd name="T19" fmla="*/ 2147483647 h 35"/>
                    <a:gd name="T20" fmla="*/ 0 w 57"/>
                    <a:gd name="T21" fmla="*/ 2147483647 h 35"/>
                    <a:gd name="T22" fmla="*/ 2147483647 w 57"/>
                    <a:gd name="T23" fmla="*/ 2147483647 h 35"/>
                    <a:gd name="T24" fmla="*/ 2147483647 w 57"/>
                    <a:gd name="T25" fmla="*/ 2147483647 h 35"/>
                    <a:gd name="T26" fmla="*/ 2147483647 w 57"/>
                    <a:gd name="T27" fmla="*/ 2147483647 h 35"/>
                    <a:gd name="T28" fmla="*/ 2147483647 w 57"/>
                    <a:gd name="T29" fmla="*/ 2147483647 h 35"/>
                    <a:gd name="T30" fmla="*/ 2147483647 w 57"/>
                    <a:gd name="T31" fmla="*/ 2147483647 h 35"/>
                    <a:gd name="T32" fmla="*/ 2147483647 w 57"/>
                    <a:gd name="T33" fmla="*/ 2147483647 h 35"/>
                    <a:gd name="T34" fmla="*/ 2147483647 w 57"/>
                    <a:gd name="T35" fmla="*/ 2147483647 h 35"/>
                    <a:gd name="T36" fmla="*/ 2147483647 w 57"/>
                    <a:gd name="T37" fmla="*/ 2147483647 h 35"/>
                    <a:gd name="T38" fmla="*/ 2147483647 w 57"/>
                    <a:gd name="T39" fmla="*/ 2147483647 h 35"/>
                    <a:gd name="T40" fmla="*/ 2147483647 w 57"/>
                    <a:gd name="T41" fmla="*/ 0 h 3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57"/>
                    <a:gd name="T64" fmla="*/ 0 h 35"/>
                    <a:gd name="T65" fmla="*/ 57 w 57"/>
                    <a:gd name="T66" fmla="*/ 35 h 3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57" h="35">
                      <a:moveTo>
                        <a:pt x="49" y="0"/>
                      </a:moveTo>
                      <a:lnTo>
                        <a:pt x="49" y="0"/>
                      </a:lnTo>
                      <a:lnTo>
                        <a:pt x="41" y="4"/>
                      </a:lnTo>
                      <a:lnTo>
                        <a:pt x="32" y="8"/>
                      </a:lnTo>
                      <a:lnTo>
                        <a:pt x="28" y="12"/>
                      </a:lnTo>
                      <a:lnTo>
                        <a:pt x="24" y="16"/>
                      </a:lnTo>
                      <a:lnTo>
                        <a:pt x="16" y="20"/>
                      </a:lnTo>
                      <a:lnTo>
                        <a:pt x="12" y="20"/>
                      </a:lnTo>
                      <a:lnTo>
                        <a:pt x="4" y="23"/>
                      </a:lnTo>
                      <a:lnTo>
                        <a:pt x="0" y="23"/>
                      </a:lnTo>
                      <a:lnTo>
                        <a:pt x="0" y="35"/>
                      </a:lnTo>
                      <a:lnTo>
                        <a:pt x="8" y="31"/>
                      </a:lnTo>
                      <a:lnTo>
                        <a:pt x="16" y="27"/>
                      </a:lnTo>
                      <a:lnTo>
                        <a:pt x="20" y="27"/>
                      </a:lnTo>
                      <a:lnTo>
                        <a:pt x="28" y="23"/>
                      </a:lnTo>
                      <a:lnTo>
                        <a:pt x="32" y="20"/>
                      </a:lnTo>
                      <a:lnTo>
                        <a:pt x="41" y="20"/>
                      </a:lnTo>
                      <a:lnTo>
                        <a:pt x="49" y="12"/>
                      </a:lnTo>
                      <a:lnTo>
                        <a:pt x="57" y="8"/>
                      </a:lnTo>
                      <a:lnTo>
                        <a:pt x="49"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20" name="Freeform 118"/>
                <p:cNvSpPr>
                  <a:spLocks/>
                </p:cNvSpPr>
                <p:nvPr/>
              </p:nvSpPr>
              <p:spPr bwMode="auto">
                <a:xfrm>
                  <a:off x="903288" y="3133725"/>
                  <a:ext cx="96838" cy="74613"/>
                </a:xfrm>
                <a:custGeom>
                  <a:avLst/>
                  <a:gdLst>
                    <a:gd name="T0" fmla="*/ 2147483647 w 61"/>
                    <a:gd name="T1" fmla="*/ 0 h 47"/>
                    <a:gd name="T2" fmla="*/ 2147483647 w 61"/>
                    <a:gd name="T3" fmla="*/ 2147483647 h 47"/>
                    <a:gd name="T4" fmla="*/ 2147483647 w 61"/>
                    <a:gd name="T5" fmla="*/ 2147483647 h 47"/>
                    <a:gd name="T6" fmla="*/ 2147483647 w 61"/>
                    <a:gd name="T7" fmla="*/ 2147483647 h 47"/>
                    <a:gd name="T8" fmla="*/ 2147483647 w 61"/>
                    <a:gd name="T9" fmla="*/ 2147483647 h 47"/>
                    <a:gd name="T10" fmla="*/ 2147483647 w 61"/>
                    <a:gd name="T11" fmla="*/ 2147483647 h 47"/>
                    <a:gd name="T12" fmla="*/ 2147483647 w 61"/>
                    <a:gd name="T13" fmla="*/ 2147483647 h 47"/>
                    <a:gd name="T14" fmla="*/ 2147483647 w 61"/>
                    <a:gd name="T15" fmla="*/ 2147483647 h 47"/>
                    <a:gd name="T16" fmla="*/ 2147483647 w 61"/>
                    <a:gd name="T17" fmla="*/ 2147483647 h 47"/>
                    <a:gd name="T18" fmla="*/ 0 w 61"/>
                    <a:gd name="T19" fmla="*/ 2147483647 h 47"/>
                    <a:gd name="T20" fmla="*/ 2147483647 w 61"/>
                    <a:gd name="T21" fmla="*/ 2147483647 h 47"/>
                    <a:gd name="T22" fmla="*/ 2147483647 w 61"/>
                    <a:gd name="T23" fmla="*/ 2147483647 h 47"/>
                    <a:gd name="T24" fmla="*/ 2147483647 w 61"/>
                    <a:gd name="T25" fmla="*/ 2147483647 h 47"/>
                    <a:gd name="T26" fmla="*/ 2147483647 w 61"/>
                    <a:gd name="T27" fmla="*/ 2147483647 h 47"/>
                    <a:gd name="T28" fmla="*/ 2147483647 w 61"/>
                    <a:gd name="T29" fmla="*/ 2147483647 h 47"/>
                    <a:gd name="T30" fmla="*/ 2147483647 w 61"/>
                    <a:gd name="T31" fmla="*/ 2147483647 h 47"/>
                    <a:gd name="T32" fmla="*/ 2147483647 w 61"/>
                    <a:gd name="T33" fmla="*/ 2147483647 h 47"/>
                    <a:gd name="T34" fmla="*/ 2147483647 w 61"/>
                    <a:gd name="T35" fmla="*/ 2147483647 h 47"/>
                    <a:gd name="T36" fmla="*/ 2147483647 w 61"/>
                    <a:gd name="T37" fmla="*/ 2147483647 h 47"/>
                    <a:gd name="T38" fmla="*/ 2147483647 w 61"/>
                    <a:gd name="T39" fmla="*/ 2147483647 h 47"/>
                    <a:gd name="T40" fmla="*/ 2147483647 w 61"/>
                    <a:gd name="T41" fmla="*/ 2147483647 h 47"/>
                    <a:gd name="T42" fmla="*/ 2147483647 w 61"/>
                    <a:gd name="T43" fmla="*/ 2147483647 h 47"/>
                    <a:gd name="T44" fmla="*/ 2147483647 w 61"/>
                    <a:gd name="T45" fmla="*/ 2147483647 h 47"/>
                    <a:gd name="T46" fmla="*/ 2147483647 w 61"/>
                    <a:gd name="T47" fmla="*/ 0 h 47"/>
                    <a:gd name="T48" fmla="*/ 2147483647 w 61"/>
                    <a:gd name="T49" fmla="*/ 2147483647 h 47"/>
                    <a:gd name="T50" fmla="*/ 2147483647 w 61"/>
                    <a:gd name="T51" fmla="*/ 0 h 47"/>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61"/>
                    <a:gd name="T79" fmla="*/ 0 h 47"/>
                    <a:gd name="T80" fmla="*/ 61 w 61"/>
                    <a:gd name="T81" fmla="*/ 47 h 47"/>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61" h="47">
                      <a:moveTo>
                        <a:pt x="52" y="0"/>
                      </a:moveTo>
                      <a:lnTo>
                        <a:pt x="52" y="3"/>
                      </a:lnTo>
                      <a:lnTo>
                        <a:pt x="48" y="3"/>
                      </a:lnTo>
                      <a:lnTo>
                        <a:pt x="44" y="11"/>
                      </a:lnTo>
                      <a:lnTo>
                        <a:pt x="36" y="15"/>
                      </a:lnTo>
                      <a:lnTo>
                        <a:pt x="28" y="23"/>
                      </a:lnTo>
                      <a:lnTo>
                        <a:pt x="20" y="27"/>
                      </a:lnTo>
                      <a:lnTo>
                        <a:pt x="8" y="35"/>
                      </a:lnTo>
                      <a:lnTo>
                        <a:pt x="0" y="39"/>
                      </a:lnTo>
                      <a:lnTo>
                        <a:pt x="8" y="47"/>
                      </a:lnTo>
                      <a:lnTo>
                        <a:pt x="16" y="43"/>
                      </a:lnTo>
                      <a:lnTo>
                        <a:pt x="24" y="35"/>
                      </a:lnTo>
                      <a:lnTo>
                        <a:pt x="32" y="27"/>
                      </a:lnTo>
                      <a:lnTo>
                        <a:pt x="40" y="23"/>
                      </a:lnTo>
                      <a:lnTo>
                        <a:pt x="48" y="15"/>
                      </a:lnTo>
                      <a:lnTo>
                        <a:pt x="52" y="15"/>
                      </a:lnTo>
                      <a:lnTo>
                        <a:pt x="56" y="11"/>
                      </a:lnTo>
                      <a:lnTo>
                        <a:pt x="61" y="7"/>
                      </a:lnTo>
                      <a:lnTo>
                        <a:pt x="61" y="3"/>
                      </a:lnTo>
                      <a:lnTo>
                        <a:pt x="56" y="0"/>
                      </a:lnTo>
                      <a:lnTo>
                        <a:pt x="52" y="3"/>
                      </a:lnTo>
                      <a:lnTo>
                        <a:pt x="52"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21" name="Freeform 119"/>
                <p:cNvSpPr>
                  <a:spLocks/>
                </p:cNvSpPr>
                <p:nvPr/>
              </p:nvSpPr>
              <p:spPr bwMode="auto">
                <a:xfrm>
                  <a:off x="985838" y="3121025"/>
                  <a:ext cx="33338" cy="23813"/>
                </a:xfrm>
                <a:custGeom>
                  <a:avLst/>
                  <a:gdLst>
                    <a:gd name="T0" fmla="*/ 2147483647 w 21"/>
                    <a:gd name="T1" fmla="*/ 2147483647 h 15"/>
                    <a:gd name="T2" fmla="*/ 2147483647 w 21"/>
                    <a:gd name="T3" fmla="*/ 0 h 15"/>
                    <a:gd name="T4" fmla="*/ 0 w 21"/>
                    <a:gd name="T5" fmla="*/ 2147483647 h 15"/>
                    <a:gd name="T6" fmla="*/ 2147483647 w 21"/>
                    <a:gd name="T7" fmla="*/ 2147483647 h 15"/>
                    <a:gd name="T8" fmla="*/ 2147483647 w 21"/>
                    <a:gd name="T9" fmla="*/ 2147483647 h 15"/>
                    <a:gd name="T10" fmla="*/ 2147483647 w 21"/>
                    <a:gd name="T11" fmla="*/ 0 h 15"/>
                    <a:gd name="T12" fmla="*/ 2147483647 w 21"/>
                    <a:gd name="T13" fmla="*/ 2147483647 h 15"/>
                    <a:gd name="T14" fmla="*/ 2147483647 w 21"/>
                    <a:gd name="T15" fmla="*/ 2147483647 h 15"/>
                    <a:gd name="T16" fmla="*/ 2147483647 w 21"/>
                    <a:gd name="T17" fmla="*/ 2147483647 h 15"/>
                    <a:gd name="T18" fmla="*/ 2147483647 w 21"/>
                    <a:gd name="T19" fmla="*/ 0 h 15"/>
                    <a:gd name="T20" fmla="*/ 2147483647 w 21"/>
                    <a:gd name="T21" fmla="*/ 0 h 15"/>
                    <a:gd name="T22" fmla="*/ 2147483647 w 21"/>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
                    <a:gd name="T37" fmla="*/ 0 h 15"/>
                    <a:gd name="T38" fmla="*/ 21 w 21"/>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 h="15">
                      <a:moveTo>
                        <a:pt x="17" y="8"/>
                      </a:moveTo>
                      <a:lnTo>
                        <a:pt x="13" y="0"/>
                      </a:lnTo>
                      <a:lnTo>
                        <a:pt x="0" y="8"/>
                      </a:lnTo>
                      <a:lnTo>
                        <a:pt x="9" y="15"/>
                      </a:lnTo>
                      <a:lnTo>
                        <a:pt x="21" y="8"/>
                      </a:lnTo>
                      <a:lnTo>
                        <a:pt x="17" y="0"/>
                      </a:lnTo>
                      <a:lnTo>
                        <a:pt x="21" y="8"/>
                      </a:lnTo>
                      <a:lnTo>
                        <a:pt x="21" y="4"/>
                      </a:lnTo>
                      <a:lnTo>
                        <a:pt x="17" y="0"/>
                      </a:lnTo>
                      <a:lnTo>
                        <a:pt x="13" y="0"/>
                      </a:lnTo>
                      <a:lnTo>
                        <a:pt x="1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22" name="Freeform 120"/>
                <p:cNvSpPr>
                  <a:spLocks/>
                </p:cNvSpPr>
                <p:nvPr/>
              </p:nvSpPr>
              <p:spPr bwMode="auto">
                <a:xfrm>
                  <a:off x="265113" y="3151188"/>
                  <a:ext cx="638175" cy="100013"/>
                </a:xfrm>
                <a:custGeom>
                  <a:avLst/>
                  <a:gdLst>
                    <a:gd name="T0" fmla="*/ 2147483647 w 402"/>
                    <a:gd name="T1" fmla="*/ 2147483647 h 63"/>
                    <a:gd name="T2" fmla="*/ 2147483647 w 402"/>
                    <a:gd name="T3" fmla="*/ 2147483647 h 63"/>
                    <a:gd name="T4" fmla="*/ 0 w 402"/>
                    <a:gd name="T5" fmla="*/ 0 h 63"/>
                    <a:gd name="T6" fmla="*/ 0 60000 65536"/>
                    <a:gd name="T7" fmla="*/ 0 60000 65536"/>
                    <a:gd name="T8" fmla="*/ 0 60000 65536"/>
                    <a:gd name="T9" fmla="*/ 0 w 402"/>
                    <a:gd name="T10" fmla="*/ 0 h 63"/>
                    <a:gd name="T11" fmla="*/ 402 w 402"/>
                    <a:gd name="T12" fmla="*/ 63 h 63"/>
                  </a:gdLst>
                  <a:ahLst/>
                  <a:cxnLst>
                    <a:cxn ang="T6">
                      <a:pos x="T0" y="T1"/>
                    </a:cxn>
                    <a:cxn ang="T7">
                      <a:pos x="T2" y="T3"/>
                    </a:cxn>
                    <a:cxn ang="T8">
                      <a:pos x="T4" y="T5"/>
                    </a:cxn>
                  </a:cxnLst>
                  <a:rect l="T9" t="T10" r="T11" b="T12"/>
                  <a:pathLst>
                    <a:path w="402" h="63">
                      <a:moveTo>
                        <a:pt x="402" y="16"/>
                      </a:moveTo>
                      <a:lnTo>
                        <a:pt x="312" y="63"/>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423" name="Freeform 121"/>
                <p:cNvSpPr>
                  <a:spLocks/>
                </p:cNvSpPr>
                <p:nvPr/>
              </p:nvSpPr>
              <p:spPr bwMode="auto">
                <a:xfrm>
                  <a:off x="465138" y="3082925"/>
                  <a:ext cx="488950" cy="61913"/>
                </a:xfrm>
                <a:custGeom>
                  <a:avLst/>
                  <a:gdLst>
                    <a:gd name="T0" fmla="*/ 2147483647 w 308"/>
                    <a:gd name="T1" fmla="*/ 2147483647 h 39"/>
                    <a:gd name="T2" fmla="*/ 2147483647 w 308"/>
                    <a:gd name="T3" fmla="*/ 2147483647 h 39"/>
                    <a:gd name="T4" fmla="*/ 0 w 308"/>
                    <a:gd name="T5" fmla="*/ 0 h 39"/>
                    <a:gd name="T6" fmla="*/ 0 60000 65536"/>
                    <a:gd name="T7" fmla="*/ 0 60000 65536"/>
                    <a:gd name="T8" fmla="*/ 0 60000 65536"/>
                    <a:gd name="T9" fmla="*/ 0 w 308"/>
                    <a:gd name="T10" fmla="*/ 0 h 39"/>
                    <a:gd name="T11" fmla="*/ 308 w 308"/>
                    <a:gd name="T12" fmla="*/ 39 h 39"/>
                  </a:gdLst>
                  <a:ahLst/>
                  <a:cxnLst>
                    <a:cxn ang="T6">
                      <a:pos x="T0" y="T1"/>
                    </a:cxn>
                    <a:cxn ang="T7">
                      <a:pos x="T2" y="T3"/>
                    </a:cxn>
                    <a:cxn ang="T8">
                      <a:pos x="T4" y="T5"/>
                    </a:cxn>
                  </a:cxnLst>
                  <a:rect l="T9" t="T10" r="T11" b="T12"/>
                  <a:pathLst>
                    <a:path w="308" h="39">
                      <a:moveTo>
                        <a:pt x="308" y="35"/>
                      </a:moveTo>
                      <a:lnTo>
                        <a:pt x="296" y="39"/>
                      </a:lnTo>
                      <a:lnTo>
                        <a:pt x="0"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424" name="Freeform 122"/>
                <p:cNvSpPr>
                  <a:spLocks/>
                </p:cNvSpPr>
                <p:nvPr/>
              </p:nvSpPr>
              <p:spPr bwMode="auto">
                <a:xfrm>
                  <a:off x="200025" y="3157538"/>
                  <a:ext cx="554038" cy="144463"/>
                </a:xfrm>
                <a:custGeom>
                  <a:avLst/>
                  <a:gdLst>
                    <a:gd name="T0" fmla="*/ 2147483647 w 349"/>
                    <a:gd name="T1" fmla="*/ 2147483647 h 91"/>
                    <a:gd name="T2" fmla="*/ 2147483647 w 349"/>
                    <a:gd name="T3" fmla="*/ 2147483647 h 91"/>
                    <a:gd name="T4" fmla="*/ 0 w 349"/>
                    <a:gd name="T5" fmla="*/ 0 h 91"/>
                    <a:gd name="T6" fmla="*/ 0 w 349"/>
                    <a:gd name="T7" fmla="*/ 2147483647 h 91"/>
                    <a:gd name="T8" fmla="*/ 2147483647 w 349"/>
                    <a:gd name="T9" fmla="*/ 2147483647 h 91"/>
                    <a:gd name="T10" fmla="*/ 2147483647 w 349"/>
                    <a:gd name="T11" fmla="*/ 2147483647 h 91"/>
                    <a:gd name="T12" fmla="*/ 0 60000 65536"/>
                    <a:gd name="T13" fmla="*/ 0 60000 65536"/>
                    <a:gd name="T14" fmla="*/ 0 60000 65536"/>
                    <a:gd name="T15" fmla="*/ 0 60000 65536"/>
                    <a:gd name="T16" fmla="*/ 0 60000 65536"/>
                    <a:gd name="T17" fmla="*/ 0 60000 65536"/>
                    <a:gd name="T18" fmla="*/ 0 w 349"/>
                    <a:gd name="T19" fmla="*/ 0 h 91"/>
                    <a:gd name="T20" fmla="*/ 349 w 349"/>
                    <a:gd name="T21" fmla="*/ 91 h 91"/>
                  </a:gdLst>
                  <a:ahLst/>
                  <a:cxnLst>
                    <a:cxn ang="T12">
                      <a:pos x="T0" y="T1"/>
                    </a:cxn>
                    <a:cxn ang="T13">
                      <a:pos x="T2" y="T3"/>
                    </a:cxn>
                    <a:cxn ang="T14">
                      <a:pos x="T4" y="T5"/>
                    </a:cxn>
                    <a:cxn ang="T15">
                      <a:pos x="T6" y="T7"/>
                    </a:cxn>
                    <a:cxn ang="T16">
                      <a:pos x="T8" y="T9"/>
                    </a:cxn>
                    <a:cxn ang="T17">
                      <a:pos x="T10" y="T11"/>
                    </a:cxn>
                  </a:cxnLst>
                  <a:rect l="T18" t="T19" r="T20" b="T21"/>
                  <a:pathLst>
                    <a:path w="349" h="91">
                      <a:moveTo>
                        <a:pt x="349" y="91"/>
                      </a:moveTo>
                      <a:lnTo>
                        <a:pt x="349" y="75"/>
                      </a:lnTo>
                      <a:lnTo>
                        <a:pt x="0" y="0"/>
                      </a:lnTo>
                      <a:lnTo>
                        <a:pt x="0" y="12"/>
                      </a:lnTo>
                      <a:lnTo>
                        <a:pt x="349" y="91"/>
                      </a:lnTo>
                      <a:close/>
                    </a:path>
                  </a:pathLst>
                </a:custGeom>
                <a:solidFill>
                  <a:srgbClr val="CCCCC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25" name="Freeform 123"/>
                <p:cNvSpPr>
                  <a:spLocks/>
                </p:cNvSpPr>
                <p:nvPr/>
              </p:nvSpPr>
              <p:spPr bwMode="auto">
                <a:xfrm>
                  <a:off x="747713" y="3270250"/>
                  <a:ext cx="19050" cy="31750"/>
                </a:xfrm>
                <a:custGeom>
                  <a:avLst/>
                  <a:gdLst>
                    <a:gd name="T0" fmla="*/ 2147483647 w 12"/>
                    <a:gd name="T1" fmla="*/ 2147483647 h 20"/>
                    <a:gd name="T2" fmla="*/ 0 w 12"/>
                    <a:gd name="T3" fmla="*/ 2147483647 h 20"/>
                    <a:gd name="T4" fmla="*/ 0 w 12"/>
                    <a:gd name="T5" fmla="*/ 2147483647 h 20"/>
                    <a:gd name="T6" fmla="*/ 2147483647 w 12"/>
                    <a:gd name="T7" fmla="*/ 2147483647 h 20"/>
                    <a:gd name="T8" fmla="*/ 2147483647 w 12"/>
                    <a:gd name="T9" fmla="*/ 2147483647 h 20"/>
                    <a:gd name="T10" fmla="*/ 2147483647 w 12"/>
                    <a:gd name="T11" fmla="*/ 0 h 20"/>
                    <a:gd name="T12" fmla="*/ 2147483647 w 12"/>
                    <a:gd name="T13" fmla="*/ 2147483647 h 20"/>
                    <a:gd name="T14" fmla="*/ 2147483647 w 12"/>
                    <a:gd name="T15" fmla="*/ 0 h 20"/>
                    <a:gd name="T16" fmla="*/ 2147483647 w 12"/>
                    <a:gd name="T17" fmla="*/ 0 h 20"/>
                    <a:gd name="T18" fmla="*/ 2147483647 w 12"/>
                    <a:gd name="T19" fmla="*/ 0 h 20"/>
                    <a:gd name="T20" fmla="*/ 0 w 12"/>
                    <a:gd name="T21" fmla="*/ 2147483647 h 20"/>
                    <a:gd name="T22" fmla="*/ 2147483647 w 12"/>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0"/>
                    <a:gd name="T38" fmla="*/ 12 w 12"/>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0">
                      <a:moveTo>
                        <a:pt x="4" y="8"/>
                      </a:moveTo>
                      <a:lnTo>
                        <a:pt x="0" y="4"/>
                      </a:lnTo>
                      <a:lnTo>
                        <a:pt x="0" y="20"/>
                      </a:lnTo>
                      <a:lnTo>
                        <a:pt x="12" y="20"/>
                      </a:lnTo>
                      <a:lnTo>
                        <a:pt x="12" y="4"/>
                      </a:lnTo>
                      <a:lnTo>
                        <a:pt x="8" y="0"/>
                      </a:lnTo>
                      <a:lnTo>
                        <a:pt x="12" y="4"/>
                      </a:lnTo>
                      <a:lnTo>
                        <a:pt x="8" y="0"/>
                      </a:lnTo>
                      <a:lnTo>
                        <a:pt x="4"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26" name="Freeform 124"/>
                <p:cNvSpPr>
                  <a:spLocks/>
                </p:cNvSpPr>
                <p:nvPr/>
              </p:nvSpPr>
              <p:spPr bwMode="auto">
                <a:xfrm>
                  <a:off x="193675" y="3151188"/>
                  <a:ext cx="566738" cy="131763"/>
                </a:xfrm>
                <a:custGeom>
                  <a:avLst/>
                  <a:gdLst>
                    <a:gd name="T0" fmla="*/ 2147483647 w 357"/>
                    <a:gd name="T1" fmla="*/ 2147483647 h 83"/>
                    <a:gd name="T2" fmla="*/ 2147483647 w 357"/>
                    <a:gd name="T3" fmla="*/ 2147483647 h 83"/>
                    <a:gd name="T4" fmla="*/ 2147483647 w 357"/>
                    <a:gd name="T5" fmla="*/ 2147483647 h 83"/>
                    <a:gd name="T6" fmla="*/ 2147483647 w 357"/>
                    <a:gd name="T7" fmla="*/ 2147483647 h 83"/>
                    <a:gd name="T8" fmla="*/ 2147483647 w 357"/>
                    <a:gd name="T9" fmla="*/ 0 h 83"/>
                    <a:gd name="T10" fmla="*/ 0 w 357"/>
                    <a:gd name="T11" fmla="*/ 2147483647 h 83"/>
                    <a:gd name="T12" fmla="*/ 2147483647 w 357"/>
                    <a:gd name="T13" fmla="*/ 0 h 83"/>
                    <a:gd name="T14" fmla="*/ 2147483647 w 357"/>
                    <a:gd name="T15" fmla="*/ 0 h 83"/>
                    <a:gd name="T16" fmla="*/ 0 w 357"/>
                    <a:gd name="T17" fmla="*/ 2147483647 h 83"/>
                    <a:gd name="T18" fmla="*/ 0 w 357"/>
                    <a:gd name="T19" fmla="*/ 2147483647 h 83"/>
                    <a:gd name="T20" fmla="*/ 2147483647 w 357"/>
                    <a:gd name="T21" fmla="*/ 2147483647 h 83"/>
                    <a:gd name="T22" fmla="*/ 2147483647 w 357"/>
                    <a:gd name="T23" fmla="*/ 2147483647 h 8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3"/>
                    <a:gd name="T38" fmla="*/ 357 w 357"/>
                    <a:gd name="T39" fmla="*/ 83 h 8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3">
                      <a:moveTo>
                        <a:pt x="12" y="4"/>
                      </a:moveTo>
                      <a:lnTo>
                        <a:pt x="4" y="8"/>
                      </a:lnTo>
                      <a:lnTo>
                        <a:pt x="353" y="83"/>
                      </a:lnTo>
                      <a:lnTo>
                        <a:pt x="357" y="75"/>
                      </a:lnTo>
                      <a:lnTo>
                        <a:pt x="8" y="0"/>
                      </a:lnTo>
                      <a:lnTo>
                        <a:pt x="0" y="4"/>
                      </a:lnTo>
                      <a:lnTo>
                        <a:pt x="8" y="0"/>
                      </a:lnTo>
                      <a:lnTo>
                        <a:pt x="4" y="0"/>
                      </a:lnTo>
                      <a:lnTo>
                        <a:pt x="0" y="4"/>
                      </a:lnTo>
                      <a:lnTo>
                        <a:pt x="0" y="8"/>
                      </a:lnTo>
                      <a:lnTo>
                        <a:pt x="4"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27" name="Freeform 125"/>
                <p:cNvSpPr>
                  <a:spLocks/>
                </p:cNvSpPr>
                <p:nvPr/>
              </p:nvSpPr>
              <p:spPr bwMode="auto">
                <a:xfrm>
                  <a:off x="193675" y="3157538"/>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8" y="8"/>
                      </a:moveTo>
                      <a:lnTo>
                        <a:pt x="12" y="12"/>
                      </a:lnTo>
                      <a:lnTo>
                        <a:pt x="12" y="0"/>
                      </a:lnTo>
                      <a:lnTo>
                        <a:pt x="0" y="0"/>
                      </a:lnTo>
                      <a:lnTo>
                        <a:pt x="0" y="12"/>
                      </a:lnTo>
                      <a:lnTo>
                        <a:pt x="4" y="16"/>
                      </a:lnTo>
                      <a:lnTo>
                        <a:pt x="0" y="12"/>
                      </a:lnTo>
                      <a:lnTo>
                        <a:pt x="4" y="16"/>
                      </a:lnTo>
                      <a:lnTo>
                        <a:pt x="8" y="16"/>
                      </a:lnTo>
                      <a:lnTo>
                        <a:pt x="12"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28" name="Freeform 126"/>
                <p:cNvSpPr>
                  <a:spLocks/>
                </p:cNvSpPr>
                <p:nvPr/>
              </p:nvSpPr>
              <p:spPr bwMode="auto">
                <a:xfrm>
                  <a:off x="200025" y="3170238"/>
                  <a:ext cx="566738" cy="138113"/>
                </a:xfrm>
                <a:custGeom>
                  <a:avLst/>
                  <a:gdLst>
                    <a:gd name="T0" fmla="*/ 2147483647 w 357"/>
                    <a:gd name="T1" fmla="*/ 2147483647 h 87"/>
                    <a:gd name="T2" fmla="*/ 2147483647 w 357"/>
                    <a:gd name="T3" fmla="*/ 2147483647 h 87"/>
                    <a:gd name="T4" fmla="*/ 2147483647 w 357"/>
                    <a:gd name="T5" fmla="*/ 0 h 87"/>
                    <a:gd name="T6" fmla="*/ 0 w 357"/>
                    <a:gd name="T7" fmla="*/ 2147483647 h 87"/>
                    <a:gd name="T8" fmla="*/ 2147483647 w 357"/>
                    <a:gd name="T9" fmla="*/ 2147483647 h 87"/>
                    <a:gd name="T10" fmla="*/ 2147483647 w 357"/>
                    <a:gd name="T11" fmla="*/ 2147483647 h 87"/>
                    <a:gd name="T12" fmla="*/ 2147483647 w 357"/>
                    <a:gd name="T13" fmla="*/ 2147483647 h 87"/>
                    <a:gd name="T14" fmla="*/ 2147483647 w 357"/>
                    <a:gd name="T15" fmla="*/ 2147483647 h 87"/>
                    <a:gd name="T16" fmla="*/ 2147483647 w 357"/>
                    <a:gd name="T17" fmla="*/ 2147483647 h 87"/>
                    <a:gd name="T18" fmla="*/ 2147483647 w 357"/>
                    <a:gd name="T19" fmla="*/ 2147483647 h 87"/>
                    <a:gd name="T20" fmla="*/ 2147483647 w 357"/>
                    <a:gd name="T21" fmla="*/ 2147483647 h 87"/>
                    <a:gd name="T22" fmla="*/ 2147483647 w 357"/>
                    <a:gd name="T23" fmla="*/ 2147483647 h 8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57"/>
                    <a:gd name="T37" fmla="*/ 0 h 87"/>
                    <a:gd name="T38" fmla="*/ 357 w 357"/>
                    <a:gd name="T39" fmla="*/ 87 h 8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57" h="87">
                      <a:moveTo>
                        <a:pt x="345" y="83"/>
                      </a:moveTo>
                      <a:lnTo>
                        <a:pt x="353" y="79"/>
                      </a:lnTo>
                      <a:lnTo>
                        <a:pt x="4" y="0"/>
                      </a:lnTo>
                      <a:lnTo>
                        <a:pt x="0" y="8"/>
                      </a:lnTo>
                      <a:lnTo>
                        <a:pt x="349" y="87"/>
                      </a:lnTo>
                      <a:lnTo>
                        <a:pt x="357" y="83"/>
                      </a:lnTo>
                      <a:lnTo>
                        <a:pt x="349" y="87"/>
                      </a:lnTo>
                      <a:lnTo>
                        <a:pt x="353" y="87"/>
                      </a:lnTo>
                      <a:lnTo>
                        <a:pt x="357" y="83"/>
                      </a:lnTo>
                      <a:lnTo>
                        <a:pt x="353" y="79"/>
                      </a:lnTo>
                      <a:lnTo>
                        <a:pt x="345" y="8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29" name="Line 127"/>
                <p:cNvSpPr>
                  <a:spLocks noChangeShapeType="1"/>
                </p:cNvSpPr>
                <p:nvPr/>
              </p:nvSpPr>
              <p:spPr bwMode="auto">
                <a:xfrm flipH="1" flipV="1">
                  <a:off x="309563" y="3138488"/>
                  <a:ext cx="490538" cy="936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0" name="Line 128"/>
                <p:cNvSpPr>
                  <a:spLocks noChangeShapeType="1"/>
                </p:cNvSpPr>
                <p:nvPr/>
              </p:nvSpPr>
              <p:spPr bwMode="auto">
                <a:xfrm flipH="1" flipV="1">
                  <a:off x="349250" y="312737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1" name="Line 129"/>
                <p:cNvSpPr>
                  <a:spLocks noChangeShapeType="1"/>
                </p:cNvSpPr>
                <p:nvPr/>
              </p:nvSpPr>
              <p:spPr bwMode="auto">
                <a:xfrm flipH="1" flipV="1">
                  <a:off x="387350" y="3108325"/>
                  <a:ext cx="488950" cy="873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2" name="Line 130"/>
                <p:cNvSpPr>
                  <a:spLocks noChangeShapeType="1"/>
                </p:cNvSpPr>
                <p:nvPr/>
              </p:nvSpPr>
              <p:spPr bwMode="auto">
                <a:xfrm flipH="1" flipV="1">
                  <a:off x="439738" y="3101975"/>
                  <a:ext cx="469900" cy="6826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3" name="Line 131"/>
                <p:cNvSpPr>
                  <a:spLocks noChangeShapeType="1"/>
                </p:cNvSpPr>
                <p:nvPr/>
              </p:nvSpPr>
              <p:spPr bwMode="auto">
                <a:xfrm flipV="1">
                  <a:off x="766763" y="32146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4" name="Line 132"/>
                <p:cNvSpPr>
                  <a:spLocks noChangeShapeType="1"/>
                </p:cNvSpPr>
                <p:nvPr/>
              </p:nvSpPr>
              <p:spPr bwMode="auto">
                <a:xfrm flipV="1">
                  <a:off x="715963" y="32019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5" name="Line 133"/>
                <p:cNvSpPr>
                  <a:spLocks noChangeShapeType="1"/>
                </p:cNvSpPr>
                <p:nvPr/>
              </p:nvSpPr>
              <p:spPr bwMode="auto">
                <a:xfrm flipV="1">
                  <a:off x="665163" y="31956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6" name="Line 134"/>
                <p:cNvSpPr>
                  <a:spLocks noChangeShapeType="1"/>
                </p:cNvSpPr>
                <p:nvPr/>
              </p:nvSpPr>
              <p:spPr bwMode="auto">
                <a:xfrm flipV="1">
                  <a:off x="722313" y="322738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7" name="Line 135"/>
                <p:cNvSpPr>
                  <a:spLocks noChangeShapeType="1"/>
                </p:cNvSpPr>
                <p:nvPr/>
              </p:nvSpPr>
              <p:spPr bwMode="auto">
                <a:xfrm flipV="1">
                  <a:off x="677863" y="3221038"/>
                  <a:ext cx="19050" cy="111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8" name="Line 136"/>
                <p:cNvSpPr>
                  <a:spLocks noChangeShapeType="1"/>
                </p:cNvSpPr>
                <p:nvPr/>
              </p:nvSpPr>
              <p:spPr bwMode="auto">
                <a:xfrm flipV="1">
                  <a:off x="619125" y="32146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39" name="Line 137"/>
                <p:cNvSpPr>
                  <a:spLocks noChangeShapeType="1"/>
                </p:cNvSpPr>
                <p:nvPr/>
              </p:nvSpPr>
              <p:spPr bwMode="auto">
                <a:xfrm flipV="1">
                  <a:off x="619125" y="31829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0" name="Line 138"/>
                <p:cNvSpPr>
                  <a:spLocks noChangeShapeType="1"/>
                </p:cNvSpPr>
                <p:nvPr/>
              </p:nvSpPr>
              <p:spPr bwMode="auto">
                <a:xfrm flipV="1">
                  <a:off x="574675"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1" name="Line 139"/>
                <p:cNvSpPr>
                  <a:spLocks noChangeShapeType="1"/>
                </p:cNvSpPr>
                <p:nvPr/>
              </p:nvSpPr>
              <p:spPr bwMode="auto">
                <a:xfrm flipV="1">
                  <a:off x="522288"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2" name="Line 140"/>
                <p:cNvSpPr>
                  <a:spLocks noChangeShapeType="1"/>
                </p:cNvSpPr>
                <p:nvPr/>
              </p:nvSpPr>
              <p:spPr bwMode="auto">
                <a:xfrm flipV="1">
                  <a:off x="766763" y="3189288"/>
                  <a:ext cx="2063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3" name="Line 141"/>
                <p:cNvSpPr>
                  <a:spLocks noChangeShapeType="1"/>
                </p:cNvSpPr>
                <p:nvPr/>
              </p:nvSpPr>
              <p:spPr bwMode="auto">
                <a:xfrm flipV="1">
                  <a:off x="715963" y="31765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4" name="Line 142"/>
                <p:cNvSpPr>
                  <a:spLocks noChangeShapeType="1"/>
                </p:cNvSpPr>
                <p:nvPr/>
              </p:nvSpPr>
              <p:spPr bwMode="auto">
                <a:xfrm flipV="1">
                  <a:off x="665163" y="31702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5" name="Line 143"/>
                <p:cNvSpPr>
                  <a:spLocks noChangeShapeType="1"/>
                </p:cNvSpPr>
                <p:nvPr/>
              </p:nvSpPr>
              <p:spPr bwMode="auto">
                <a:xfrm flipV="1">
                  <a:off x="625475" y="31638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6" name="Line 144"/>
                <p:cNvSpPr>
                  <a:spLocks noChangeShapeType="1"/>
                </p:cNvSpPr>
                <p:nvPr/>
              </p:nvSpPr>
              <p:spPr bwMode="auto">
                <a:xfrm flipV="1">
                  <a:off x="574675" y="315118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7" name="Line 145"/>
                <p:cNvSpPr>
                  <a:spLocks noChangeShapeType="1"/>
                </p:cNvSpPr>
                <p:nvPr/>
              </p:nvSpPr>
              <p:spPr bwMode="auto">
                <a:xfrm flipV="1">
                  <a:off x="522288" y="31448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8" name="Line 146"/>
                <p:cNvSpPr>
                  <a:spLocks noChangeShapeType="1"/>
                </p:cNvSpPr>
                <p:nvPr/>
              </p:nvSpPr>
              <p:spPr bwMode="auto">
                <a:xfrm flipV="1">
                  <a:off x="819150" y="31702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49" name="Line 147"/>
                <p:cNvSpPr>
                  <a:spLocks noChangeShapeType="1"/>
                </p:cNvSpPr>
                <p:nvPr/>
              </p:nvSpPr>
              <p:spPr bwMode="auto">
                <a:xfrm flipV="1">
                  <a:off x="766763" y="31638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50" name="Line 148"/>
                <p:cNvSpPr>
                  <a:spLocks noChangeShapeType="1"/>
                </p:cNvSpPr>
                <p:nvPr/>
              </p:nvSpPr>
              <p:spPr bwMode="auto">
                <a:xfrm flipV="1">
                  <a:off x="869950" y="3151188"/>
                  <a:ext cx="20638"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51" name="Line 149"/>
                <p:cNvSpPr>
                  <a:spLocks noChangeShapeType="1"/>
                </p:cNvSpPr>
                <p:nvPr/>
              </p:nvSpPr>
              <p:spPr bwMode="auto">
                <a:xfrm flipV="1">
                  <a:off x="819150"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52" name="Line 150"/>
                <p:cNvSpPr>
                  <a:spLocks noChangeShapeType="1"/>
                </p:cNvSpPr>
                <p:nvPr/>
              </p:nvSpPr>
              <p:spPr bwMode="auto">
                <a:xfrm flipV="1">
                  <a:off x="722313" y="315753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53" name="Line 151"/>
                <p:cNvSpPr>
                  <a:spLocks noChangeShapeType="1"/>
                </p:cNvSpPr>
                <p:nvPr/>
              </p:nvSpPr>
              <p:spPr bwMode="auto">
                <a:xfrm flipV="1">
                  <a:off x="677863" y="3144838"/>
                  <a:ext cx="19050" cy="1270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54" name="Line 152"/>
                <p:cNvSpPr>
                  <a:spLocks noChangeShapeType="1"/>
                </p:cNvSpPr>
                <p:nvPr/>
              </p:nvSpPr>
              <p:spPr bwMode="auto">
                <a:xfrm flipV="1">
                  <a:off x="625475" y="3138488"/>
                  <a:ext cx="19050"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55" name="Freeform 153"/>
                <p:cNvSpPr>
                  <a:spLocks/>
                </p:cNvSpPr>
                <p:nvPr/>
              </p:nvSpPr>
              <p:spPr bwMode="auto">
                <a:xfrm>
                  <a:off x="568325" y="2501900"/>
                  <a:ext cx="438150" cy="561975"/>
                </a:xfrm>
                <a:custGeom>
                  <a:avLst/>
                  <a:gdLst>
                    <a:gd name="T0" fmla="*/ 2147483647 w 276"/>
                    <a:gd name="T1" fmla="*/ 2147483647 h 354"/>
                    <a:gd name="T2" fmla="*/ 2147483647 w 276"/>
                    <a:gd name="T3" fmla="*/ 0 h 354"/>
                    <a:gd name="T4" fmla="*/ 0 w 276"/>
                    <a:gd name="T5" fmla="*/ 2147483647 h 354"/>
                    <a:gd name="T6" fmla="*/ 0 w 276"/>
                    <a:gd name="T7" fmla="*/ 2147483647 h 354"/>
                    <a:gd name="T8" fmla="*/ 2147483647 w 276"/>
                    <a:gd name="T9" fmla="*/ 2147483647 h 354"/>
                    <a:gd name="T10" fmla="*/ 2147483647 w 276"/>
                    <a:gd name="T11" fmla="*/ 2147483647 h 354"/>
                    <a:gd name="T12" fmla="*/ 0 60000 65536"/>
                    <a:gd name="T13" fmla="*/ 0 60000 65536"/>
                    <a:gd name="T14" fmla="*/ 0 60000 65536"/>
                    <a:gd name="T15" fmla="*/ 0 60000 65536"/>
                    <a:gd name="T16" fmla="*/ 0 60000 65536"/>
                    <a:gd name="T17" fmla="*/ 0 60000 65536"/>
                    <a:gd name="T18" fmla="*/ 0 w 276"/>
                    <a:gd name="T19" fmla="*/ 0 h 354"/>
                    <a:gd name="T20" fmla="*/ 276 w 276"/>
                    <a:gd name="T21" fmla="*/ 354 h 354"/>
                  </a:gdLst>
                  <a:ahLst/>
                  <a:cxnLst>
                    <a:cxn ang="T12">
                      <a:pos x="T0" y="T1"/>
                    </a:cxn>
                    <a:cxn ang="T13">
                      <a:pos x="T2" y="T3"/>
                    </a:cxn>
                    <a:cxn ang="T14">
                      <a:pos x="T4" y="T5"/>
                    </a:cxn>
                    <a:cxn ang="T15">
                      <a:pos x="T6" y="T7"/>
                    </a:cxn>
                    <a:cxn ang="T16">
                      <a:pos x="T8" y="T9"/>
                    </a:cxn>
                    <a:cxn ang="T17">
                      <a:pos x="T10" y="T11"/>
                    </a:cxn>
                  </a:cxnLst>
                  <a:rect l="T18" t="T19" r="T20" b="T21"/>
                  <a:pathLst>
                    <a:path w="276" h="354">
                      <a:moveTo>
                        <a:pt x="276" y="354"/>
                      </a:moveTo>
                      <a:lnTo>
                        <a:pt x="276" y="0"/>
                      </a:lnTo>
                      <a:lnTo>
                        <a:pt x="0" y="67"/>
                      </a:lnTo>
                      <a:lnTo>
                        <a:pt x="0" y="342"/>
                      </a:lnTo>
                      <a:lnTo>
                        <a:pt x="276" y="354"/>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56" name="Freeform 154"/>
                <p:cNvSpPr>
                  <a:spLocks/>
                </p:cNvSpPr>
                <p:nvPr/>
              </p:nvSpPr>
              <p:spPr bwMode="auto">
                <a:xfrm>
                  <a:off x="1000125" y="2495550"/>
                  <a:ext cx="12700" cy="568325"/>
                </a:xfrm>
                <a:custGeom>
                  <a:avLst/>
                  <a:gdLst>
                    <a:gd name="T0" fmla="*/ 2147483647 w 8"/>
                    <a:gd name="T1" fmla="*/ 2147483647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0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2147483647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8"/>
                      </a:moveTo>
                      <a:lnTo>
                        <a:pt x="0" y="4"/>
                      </a:lnTo>
                      <a:lnTo>
                        <a:pt x="0" y="358"/>
                      </a:lnTo>
                      <a:lnTo>
                        <a:pt x="8" y="358"/>
                      </a:lnTo>
                      <a:lnTo>
                        <a:pt x="8" y="4"/>
                      </a:lnTo>
                      <a:lnTo>
                        <a:pt x="4" y="0"/>
                      </a:lnTo>
                      <a:lnTo>
                        <a:pt x="8" y="4"/>
                      </a:lnTo>
                      <a:lnTo>
                        <a:pt x="8" y="0"/>
                      </a:lnTo>
                      <a:lnTo>
                        <a:pt x="4" y="0"/>
                      </a:lnTo>
                      <a:lnTo>
                        <a:pt x="0" y="0"/>
                      </a:lnTo>
                      <a:lnTo>
                        <a:pt x="0" y="4"/>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57" name="Freeform 155"/>
                <p:cNvSpPr>
                  <a:spLocks/>
                </p:cNvSpPr>
                <p:nvPr/>
              </p:nvSpPr>
              <p:spPr bwMode="auto">
                <a:xfrm>
                  <a:off x="561975" y="2495550"/>
                  <a:ext cx="450850" cy="119063"/>
                </a:xfrm>
                <a:custGeom>
                  <a:avLst/>
                  <a:gdLst>
                    <a:gd name="T0" fmla="*/ 2147483647 w 284"/>
                    <a:gd name="T1" fmla="*/ 2147483647 h 75"/>
                    <a:gd name="T2" fmla="*/ 2147483647 w 284"/>
                    <a:gd name="T3" fmla="*/ 2147483647 h 75"/>
                    <a:gd name="T4" fmla="*/ 2147483647 w 284"/>
                    <a:gd name="T5" fmla="*/ 2147483647 h 75"/>
                    <a:gd name="T6" fmla="*/ 2147483647 w 284"/>
                    <a:gd name="T7" fmla="*/ 0 h 75"/>
                    <a:gd name="T8" fmla="*/ 2147483647 w 284"/>
                    <a:gd name="T9" fmla="*/ 2147483647 h 75"/>
                    <a:gd name="T10" fmla="*/ 0 w 284"/>
                    <a:gd name="T11" fmla="*/ 2147483647 h 75"/>
                    <a:gd name="T12" fmla="*/ 2147483647 w 284"/>
                    <a:gd name="T13" fmla="*/ 2147483647 h 75"/>
                    <a:gd name="T14" fmla="*/ 0 w 284"/>
                    <a:gd name="T15" fmla="*/ 2147483647 h 75"/>
                    <a:gd name="T16" fmla="*/ 0 w 284"/>
                    <a:gd name="T17" fmla="*/ 2147483647 h 75"/>
                    <a:gd name="T18" fmla="*/ 2147483647 w 284"/>
                    <a:gd name="T19" fmla="*/ 2147483647 h 75"/>
                    <a:gd name="T20" fmla="*/ 2147483647 w 284"/>
                    <a:gd name="T21" fmla="*/ 2147483647 h 75"/>
                    <a:gd name="T22" fmla="*/ 2147483647 w 284"/>
                    <a:gd name="T23" fmla="*/ 2147483647 h 7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4"/>
                    <a:gd name="T37" fmla="*/ 0 h 75"/>
                    <a:gd name="T38" fmla="*/ 284 w 284"/>
                    <a:gd name="T39" fmla="*/ 75 h 7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4" h="75">
                      <a:moveTo>
                        <a:pt x="12" y="71"/>
                      </a:moveTo>
                      <a:lnTo>
                        <a:pt x="8" y="75"/>
                      </a:lnTo>
                      <a:lnTo>
                        <a:pt x="284" y="8"/>
                      </a:lnTo>
                      <a:lnTo>
                        <a:pt x="280" y="0"/>
                      </a:lnTo>
                      <a:lnTo>
                        <a:pt x="4" y="63"/>
                      </a:lnTo>
                      <a:lnTo>
                        <a:pt x="0" y="71"/>
                      </a:lnTo>
                      <a:lnTo>
                        <a:pt x="4" y="63"/>
                      </a:lnTo>
                      <a:lnTo>
                        <a:pt x="0" y="67"/>
                      </a:lnTo>
                      <a:lnTo>
                        <a:pt x="0" y="71"/>
                      </a:lnTo>
                      <a:lnTo>
                        <a:pt x="4" y="75"/>
                      </a:lnTo>
                      <a:lnTo>
                        <a:pt x="8" y="75"/>
                      </a:lnTo>
                      <a:lnTo>
                        <a:pt x="12" y="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58" name="Freeform 156"/>
                <p:cNvSpPr>
                  <a:spLocks/>
                </p:cNvSpPr>
                <p:nvPr/>
              </p:nvSpPr>
              <p:spPr bwMode="auto">
                <a:xfrm>
                  <a:off x="561975" y="2608263"/>
                  <a:ext cx="19050" cy="442913"/>
                </a:xfrm>
                <a:custGeom>
                  <a:avLst/>
                  <a:gdLst>
                    <a:gd name="T0" fmla="*/ 2147483647 w 12"/>
                    <a:gd name="T1" fmla="*/ 2147483647 h 279"/>
                    <a:gd name="T2" fmla="*/ 2147483647 w 12"/>
                    <a:gd name="T3" fmla="*/ 2147483647 h 279"/>
                    <a:gd name="T4" fmla="*/ 2147483647 w 12"/>
                    <a:gd name="T5" fmla="*/ 0 h 279"/>
                    <a:gd name="T6" fmla="*/ 0 w 12"/>
                    <a:gd name="T7" fmla="*/ 0 h 279"/>
                    <a:gd name="T8" fmla="*/ 0 w 12"/>
                    <a:gd name="T9" fmla="*/ 2147483647 h 279"/>
                    <a:gd name="T10" fmla="*/ 2147483647 w 12"/>
                    <a:gd name="T11" fmla="*/ 2147483647 h 279"/>
                    <a:gd name="T12" fmla="*/ 0 w 12"/>
                    <a:gd name="T13" fmla="*/ 2147483647 h 279"/>
                    <a:gd name="T14" fmla="*/ 0 w 12"/>
                    <a:gd name="T15" fmla="*/ 2147483647 h 279"/>
                    <a:gd name="T16" fmla="*/ 2147483647 w 12"/>
                    <a:gd name="T17" fmla="*/ 2147483647 h 279"/>
                    <a:gd name="T18" fmla="*/ 2147483647 w 12"/>
                    <a:gd name="T19" fmla="*/ 2147483647 h 279"/>
                    <a:gd name="T20" fmla="*/ 2147483647 w 12"/>
                    <a:gd name="T21" fmla="*/ 2147483647 h 279"/>
                    <a:gd name="T22" fmla="*/ 2147483647 w 12"/>
                    <a:gd name="T23" fmla="*/ 2147483647 h 27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79"/>
                    <a:gd name="T38" fmla="*/ 12 w 12"/>
                    <a:gd name="T39" fmla="*/ 279 h 27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79">
                      <a:moveTo>
                        <a:pt x="4" y="271"/>
                      </a:moveTo>
                      <a:lnTo>
                        <a:pt x="12" y="275"/>
                      </a:lnTo>
                      <a:lnTo>
                        <a:pt x="12" y="0"/>
                      </a:lnTo>
                      <a:lnTo>
                        <a:pt x="0" y="0"/>
                      </a:lnTo>
                      <a:lnTo>
                        <a:pt x="0" y="275"/>
                      </a:lnTo>
                      <a:lnTo>
                        <a:pt x="4" y="279"/>
                      </a:lnTo>
                      <a:lnTo>
                        <a:pt x="0" y="275"/>
                      </a:lnTo>
                      <a:lnTo>
                        <a:pt x="0" y="279"/>
                      </a:lnTo>
                      <a:lnTo>
                        <a:pt x="4" y="279"/>
                      </a:lnTo>
                      <a:lnTo>
                        <a:pt x="8" y="279"/>
                      </a:lnTo>
                      <a:lnTo>
                        <a:pt x="12" y="275"/>
                      </a:lnTo>
                      <a:lnTo>
                        <a:pt x="4" y="27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59" name="Freeform 157"/>
                <p:cNvSpPr>
                  <a:spLocks/>
                </p:cNvSpPr>
                <p:nvPr/>
              </p:nvSpPr>
              <p:spPr bwMode="auto">
                <a:xfrm>
                  <a:off x="568325" y="3038475"/>
                  <a:ext cx="444500" cy="31750"/>
                </a:xfrm>
                <a:custGeom>
                  <a:avLst/>
                  <a:gdLst>
                    <a:gd name="T0" fmla="*/ 2147483647 w 280"/>
                    <a:gd name="T1" fmla="*/ 2147483647 h 20"/>
                    <a:gd name="T2" fmla="*/ 2147483647 w 280"/>
                    <a:gd name="T3" fmla="*/ 2147483647 h 20"/>
                    <a:gd name="T4" fmla="*/ 0 w 280"/>
                    <a:gd name="T5" fmla="*/ 0 h 20"/>
                    <a:gd name="T6" fmla="*/ 0 w 280"/>
                    <a:gd name="T7" fmla="*/ 2147483647 h 20"/>
                    <a:gd name="T8" fmla="*/ 2147483647 w 280"/>
                    <a:gd name="T9" fmla="*/ 2147483647 h 20"/>
                    <a:gd name="T10" fmla="*/ 2147483647 w 280"/>
                    <a:gd name="T11" fmla="*/ 2147483647 h 20"/>
                    <a:gd name="T12" fmla="*/ 2147483647 w 280"/>
                    <a:gd name="T13" fmla="*/ 2147483647 h 20"/>
                    <a:gd name="T14" fmla="*/ 2147483647 w 280"/>
                    <a:gd name="T15" fmla="*/ 2147483647 h 20"/>
                    <a:gd name="T16" fmla="*/ 2147483647 w 280"/>
                    <a:gd name="T17" fmla="*/ 2147483647 h 20"/>
                    <a:gd name="T18" fmla="*/ 2147483647 w 280"/>
                    <a:gd name="T19" fmla="*/ 2147483647 h 20"/>
                    <a:gd name="T20" fmla="*/ 2147483647 w 280"/>
                    <a:gd name="T21" fmla="*/ 2147483647 h 20"/>
                    <a:gd name="T22" fmla="*/ 2147483647 w 280"/>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80"/>
                    <a:gd name="T37" fmla="*/ 0 h 20"/>
                    <a:gd name="T38" fmla="*/ 280 w 280"/>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80" h="20">
                      <a:moveTo>
                        <a:pt x="272" y="16"/>
                      </a:moveTo>
                      <a:lnTo>
                        <a:pt x="276" y="12"/>
                      </a:lnTo>
                      <a:lnTo>
                        <a:pt x="0" y="0"/>
                      </a:lnTo>
                      <a:lnTo>
                        <a:pt x="0" y="8"/>
                      </a:lnTo>
                      <a:lnTo>
                        <a:pt x="276" y="20"/>
                      </a:lnTo>
                      <a:lnTo>
                        <a:pt x="280" y="16"/>
                      </a:lnTo>
                      <a:lnTo>
                        <a:pt x="276" y="20"/>
                      </a:lnTo>
                      <a:lnTo>
                        <a:pt x="280" y="20"/>
                      </a:lnTo>
                      <a:lnTo>
                        <a:pt x="280" y="16"/>
                      </a:lnTo>
                      <a:lnTo>
                        <a:pt x="280" y="12"/>
                      </a:lnTo>
                      <a:lnTo>
                        <a:pt x="276" y="12"/>
                      </a:lnTo>
                      <a:lnTo>
                        <a:pt x="272" y="1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0" name="Freeform 158"/>
                <p:cNvSpPr>
                  <a:spLocks/>
                </p:cNvSpPr>
                <p:nvPr/>
              </p:nvSpPr>
              <p:spPr bwMode="auto">
                <a:xfrm>
                  <a:off x="1000125" y="2495550"/>
                  <a:ext cx="12700" cy="568325"/>
                </a:xfrm>
                <a:custGeom>
                  <a:avLst/>
                  <a:gdLst>
                    <a:gd name="T0" fmla="*/ 2147483647 w 8"/>
                    <a:gd name="T1" fmla="*/ 0 h 358"/>
                    <a:gd name="T2" fmla="*/ 0 w 8"/>
                    <a:gd name="T3" fmla="*/ 2147483647 h 358"/>
                    <a:gd name="T4" fmla="*/ 0 w 8"/>
                    <a:gd name="T5" fmla="*/ 2147483647 h 358"/>
                    <a:gd name="T6" fmla="*/ 2147483647 w 8"/>
                    <a:gd name="T7" fmla="*/ 2147483647 h 358"/>
                    <a:gd name="T8" fmla="*/ 2147483647 w 8"/>
                    <a:gd name="T9" fmla="*/ 2147483647 h 358"/>
                    <a:gd name="T10" fmla="*/ 2147483647 w 8"/>
                    <a:gd name="T11" fmla="*/ 2147483647 h 358"/>
                    <a:gd name="T12" fmla="*/ 2147483647 w 8"/>
                    <a:gd name="T13" fmla="*/ 2147483647 h 358"/>
                    <a:gd name="T14" fmla="*/ 2147483647 w 8"/>
                    <a:gd name="T15" fmla="*/ 0 h 358"/>
                    <a:gd name="T16" fmla="*/ 2147483647 w 8"/>
                    <a:gd name="T17" fmla="*/ 0 h 358"/>
                    <a:gd name="T18" fmla="*/ 0 w 8"/>
                    <a:gd name="T19" fmla="*/ 0 h 358"/>
                    <a:gd name="T20" fmla="*/ 0 w 8"/>
                    <a:gd name="T21" fmla="*/ 2147483647 h 358"/>
                    <a:gd name="T22" fmla="*/ 2147483647 w 8"/>
                    <a:gd name="T23" fmla="*/ 0 h 35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58"/>
                    <a:gd name="T38" fmla="*/ 8 w 8"/>
                    <a:gd name="T39" fmla="*/ 358 h 35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58">
                      <a:moveTo>
                        <a:pt x="8" y="0"/>
                      </a:moveTo>
                      <a:lnTo>
                        <a:pt x="0" y="4"/>
                      </a:lnTo>
                      <a:lnTo>
                        <a:pt x="0" y="358"/>
                      </a:lnTo>
                      <a:lnTo>
                        <a:pt x="8" y="358"/>
                      </a:lnTo>
                      <a:lnTo>
                        <a:pt x="8" y="4"/>
                      </a:lnTo>
                      <a:lnTo>
                        <a:pt x="4" y="8"/>
                      </a:lnTo>
                      <a:lnTo>
                        <a:pt x="8" y="4"/>
                      </a:lnTo>
                      <a:lnTo>
                        <a:pt x="8" y="0"/>
                      </a:lnTo>
                      <a:lnTo>
                        <a:pt x="4" y="0"/>
                      </a:lnTo>
                      <a:lnTo>
                        <a:pt x="0" y="0"/>
                      </a:lnTo>
                      <a:lnTo>
                        <a:pt x="0" y="4"/>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1" name="Freeform 159"/>
                <p:cNvSpPr>
                  <a:spLocks/>
                </p:cNvSpPr>
                <p:nvPr/>
              </p:nvSpPr>
              <p:spPr bwMode="auto">
                <a:xfrm>
                  <a:off x="1082675" y="2570163"/>
                  <a:ext cx="19050" cy="444500"/>
                </a:xfrm>
                <a:custGeom>
                  <a:avLst/>
                  <a:gdLst>
                    <a:gd name="T0" fmla="*/ 2147483647 w 12"/>
                    <a:gd name="T1" fmla="*/ 2147483647 h 280"/>
                    <a:gd name="T2" fmla="*/ 2147483647 w 12"/>
                    <a:gd name="T3" fmla="*/ 2147483647 h 280"/>
                    <a:gd name="T4" fmla="*/ 2147483647 w 12"/>
                    <a:gd name="T5" fmla="*/ 0 h 280"/>
                    <a:gd name="T6" fmla="*/ 0 w 12"/>
                    <a:gd name="T7" fmla="*/ 0 h 280"/>
                    <a:gd name="T8" fmla="*/ 0 w 12"/>
                    <a:gd name="T9" fmla="*/ 2147483647 h 280"/>
                    <a:gd name="T10" fmla="*/ 2147483647 w 12"/>
                    <a:gd name="T11" fmla="*/ 2147483647 h 280"/>
                    <a:gd name="T12" fmla="*/ 0 w 12"/>
                    <a:gd name="T13" fmla="*/ 2147483647 h 280"/>
                    <a:gd name="T14" fmla="*/ 2147483647 w 12"/>
                    <a:gd name="T15" fmla="*/ 2147483647 h 280"/>
                    <a:gd name="T16" fmla="*/ 2147483647 w 12"/>
                    <a:gd name="T17" fmla="*/ 2147483647 h 280"/>
                    <a:gd name="T18" fmla="*/ 2147483647 w 12"/>
                    <a:gd name="T19" fmla="*/ 2147483647 h 280"/>
                    <a:gd name="T20" fmla="*/ 2147483647 w 12"/>
                    <a:gd name="T21" fmla="*/ 2147483647 h 280"/>
                    <a:gd name="T22" fmla="*/ 2147483647 w 12"/>
                    <a:gd name="T23" fmla="*/ 2147483647 h 28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80"/>
                    <a:gd name="T38" fmla="*/ 12 w 12"/>
                    <a:gd name="T39" fmla="*/ 280 h 28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80">
                      <a:moveTo>
                        <a:pt x="8" y="280"/>
                      </a:moveTo>
                      <a:lnTo>
                        <a:pt x="12" y="276"/>
                      </a:lnTo>
                      <a:lnTo>
                        <a:pt x="12" y="0"/>
                      </a:lnTo>
                      <a:lnTo>
                        <a:pt x="0" y="0"/>
                      </a:lnTo>
                      <a:lnTo>
                        <a:pt x="0" y="276"/>
                      </a:lnTo>
                      <a:lnTo>
                        <a:pt x="4" y="272"/>
                      </a:lnTo>
                      <a:lnTo>
                        <a:pt x="0" y="276"/>
                      </a:lnTo>
                      <a:lnTo>
                        <a:pt x="4" y="280"/>
                      </a:lnTo>
                      <a:lnTo>
                        <a:pt x="8" y="280"/>
                      </a:lnTo>
                      <a:lnTo>
                        <a:pt x="12" y="280"/>
                      </a:lnTo>
                      <a:lnTo>
                        <a:pt x="12" y="276"/>
                      </a:lnTo>
                      <a:lnTo>
                        <a:pt x="8" y="28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2" name="Freeform 160"/>
                <p:cNvSpPr>
                  <a:spLocks/>
                </p:cNvSpPr>
                <p:nvPr/>
              </p:nvSpPr>
              <p:spPr bwMode="auto">
                <a:xfrm>
                  <a:off x="1000125" y="3001963"/>
                  <a:ext cx="95250" cy="68263"/>
                </a:xfrm>
                <a:custGeom>
                  <a:avLst/>
                  <a:gdLst>
                    <a:gd name="T0" fmla="*/ 0 w 60"/>
                    <a:gd name="T1" fmla="*/ 2147483647 h 43"/>
                    <a:gd name="T2" fmla="*/ 2147483647 w 60"/>
                    <a:gd name="T3" fmla="*/ 2147483647 h 43"/>
                    <a:gd name="T4" fmla="*/ 2147483647 w 60"/>
                    <a:gd name="T5" fmla="*/ 2147483647 h 43"/>
                    <a:gd name="T6" fmla="*/ 2147483647 w 60"/>
                    <a:gd name="T7" fmla="*/ 0 h 43"/>
                    <a:gd name="T8" fmla="*/ 2147483647 w 60"/>
                    <a:gd name="T9" fmla="*/ 2147483647 h 43"/>
                    <a:gd name="T10" fmla="*/ 2147483647 w 60"/>
                    <a:gd name="T11" fmla="*/ 2147483647 h 43"/>
                    <a:gd name="T12" fmla="*/ 2147483647 w 60"/>
                    <a:gd name="T13" fmla="*/ 2147483647 h 43"/>
                    <a:gd name="T14" fmla="*/ 0 w 60"/>
                    <a:gd name="T15" fmla="*/ 2147483647 h 43"/>
                    <a:gd name="T16" fmla="*/ 0 w 60"/>
                    <a:gd name="T17" fmla="*/ 2147483647 h 43"/>
                    <a:gd name="T18" fmla="*/ 2147483647 w 60"/>
                    <a:gd name="T19" fmla="*/ 2147483647 h 43"/>
                    <a:gd name="T20" fmla="*/ 2147483647 w 60"/>
                    <a:gd name="T21" fmla="*/ 2147483647 h 43"/>
                    <a:gd name="T22" fmla="*/ 0 w 60"/>
                    <a:gd name="T23" fmla="*/ 2147483647 h 4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
                    <a:gd name="T37" fmla="*/ 0 h 43"/>
                    <a:gd name="T38" fmla="*/ 60 w 60"/>
                    <a:gd name="T39" fmla="*/ 43 h 4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 h="43">
                      <a:moveTo>
                        <a:pt x="0" y="39"/>
                      </a:moveTo>
                      <a:lnTo>
                        <a:pt x="8" y="43"/>
                      </a:lnTo>
                      <a:lnTo>
                        <a:pt x="60" y="8"/>
                      </a:lnTo>
                      <a:lnTo>
                        <a:pt x="56" y="0"/>
                      </a:lnTo>
                      <a:lnTo>
                        <a:pt x="4" y="35"/>
                      </a:lnTo>
                      <a:lnTo>
                        <a:pt x="8" y="39"/>
                      </a:lnTo>
                      <a:lnTo>
                        <a:pt x="4" y="35"/>
                      </a:lnTo>
                      <a:lnTo>
                        <a:pt x="0" y="39"/>
                      </a:lnTo>
                      <a:lnTo>
                        <a:pt x="0" y="43"/>
                      </a:lnTo>
                      <a:lnTo>
                        <a:pt x="4" y="43"/>
                      </a:lnTo>
                      <a:lnTo>
                        <a:pt x="8" y="43"/>
                      </a:lnTo>
                      <a:lnTo>
                        <a:pt x="0" y="3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3" name="Freeform 161"/>
                <p:cNvSpPr>
                  <a:spLocks/>
                </p:cNvSpPr>
                <p:nvPr/>
              </p:nvSpPr>
              <p:spPr bwMode="auto">
                <a:xfrm>
                  <a:off x="593725" y="2570163"/>
                  <a:ext cx="366713" cy="412750"/>
                </a:xfrm>
                <a:custGeom>
                  <a:avLst/>
                  <a:gdLst>
                    <a:gd name="T0" fmla="*/ 2147483647 w 231"/>
                    <a:gd name="T1" fmla="*/ 2147483647 h 260"/>
                    <a:gd name="T2" fmla="*/ 2147483647 w 231"/>
                    <a:gd name="T3" fmla="*/ 0 h 260"/>
                    <a:gd name="T4" fmla="*/ 0 w 231"/>
                    <a:gd name="T5" fmla="*/ 2147483647 h 260"/>
                    <a:gd name="T6" fmla="*/ 0 w 231"/>
                    <a:gd name="T7" fmla="*/ 2147483647 h 260"/>
                    <a:gd name="T8" fmla="*/ 2147483647 w 231"/>
                    <a:gd name="T9" fmla="*/ 2147483647 h 260"/>
                    <a:gd name="T10" fmla="*/ 2147483647 w 231"/>
                    <a:gd name="T11" fmla="*/ 2147483647 h 260"/>
                    <a:gd name="T12" fmla="*/ 0 60000 65536"/>
                    <a:gd name="T13" fmla="*/ 0 60000 65536"/>
                    <a:gd name="T14" fmla="*/ 0 60000 65536"/>
                    <a:gd name="T15" fmla="*/ 0 60000 65536"/>
                    <a:gd name="T16" fmla="*/ 0 60000 65536"/>
                    <a:gd name="T17" fmla="*/ 0 60000 65536"/>
                    <a:gd name="T18" fmla="*/ 0 w 231"/>
                    <a:gd name="T19" fmla="*/ 0 h 260"/>
                    <a:gd name="T20" fmla="*/ 231 w 231"/>
                    <a:gd name="T21" fmla="*/ 260 h 260"/>
                  </a:gdLst>
                  <a:ahLst/>
                  <a:cxnLst>
                    <a:cxn ang="T12">
                      <a:pos x="T0" y="T1"/>
                    </a:cxn>
                    <a:cxn ang="T13">
                      <a:pos x="T2" y="T3"/>
                    </a:cxn>
                    <a:cxn ang="T14">
                      <a:pos x="T4" y="T5"/>
                    </a:cxn>
                    <a:cxn ang="T15">
                      <a:pos x="T6" y="T7"/>
                    </a:cxn>
                    <a:cxn ang="T16">
                      <a:pos x="T8" y="T9"/>
                    </a:cxn>
                    <a:cxn ang="T17">
                      <a:pos x="T10" y="T11"/>
                    </a:cxn>
                  </a:cxnLst>
                  <a:rect l="T18" t="T19" r="T20" b="T21"/>
                  <a:pathLst>
                    <a:path w="231" h="260">
                      <a:moveTo>
                        <a:pt x="231" y="260"/>
                      </a:moveTo>
                      <a:lnTo>
                        <a:pt x="231" y="0"/>
                      </a:lnTo>
                      <a:lnTo>
                        <a:pt x="0" y="52"/>
                      </a:lnTo>
                      <a:lnTo>
                        <a:pt x="0" y="260"/>
                      </a:lnTo>
                      <a:lnTo>
                        <a:pt x="231" y="260"/>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4" name="Freeform 162"/>
                <p:cNvSpPr>
                  <a:spLocks/>
                </p:cNvSpPr>
                <p:nvPr/>
              </p:nvSpPr>
              <p:spPr bwMode="auto">
                <a:xfrm>
                  <a:off x="954088" y="2563813"/>
                  <a:ext cx="12700" cy="419100"/>
                </a:xfrm>
                <a:custGeom>
                  <a:avLst/>
                  <a:gdLst>
                    <a:gd name="T0" fmla="*/ 2147483647 w 8"/>
                    <a:gd name="T1" fmla="*/ 2147483647 h 264"/>
                    <a:gd name="T2" fmla="*/ 0 w 8"/>
                    <a:gd name="T3" fmla="*/ 2147483647 h 264"/>
                    <a:gd name="T4" fmla="*/ 0 w 8"/>
                    <a:gd name="T5" fmla="*/ 2147483647 h 264"/>
                    <a:gd name="T6" fmla="*/ 2147483647 w 8"/>
                    <a:gd name="T7" fmla="*/ 2147483647 h 264"/>
                    <a:gd name="T8" fmla="*/ 2147483647 w 8"/>
                    <a:gd name="T9" fmla="*/ 2147483647 h 264"/>
                    <a:gd name="T10" fmla="*/ 2147483647 w 8"/>
                    <a:gd name="T11" fmla="*/ 0 h 264"/>
                    <a:gd name="T12" fmla="*/ 2147483647 w 8"/>
                    <a:gd name="T13" fmla="*/ 2147483647 h 264"/>
                    <a:gd name="T14" fmla="*/ 2147483647 w 8"/>
                    <a:gd name="T15" fmla="*/ 0 h 264"/>
                    <a:gd name="T16" fmla="*/ 2147483647 w 8"/>
                    <a:gd name="T17" fmla="*/ 0 h 264"/>
                    <a:gd name="T18" fmla="*/ 0 w 8"/>
                    <a:gd name="T19" fmla="*/ 0 h 264"/>
                    <a:gd name="T20" fmla="*/ 0 w 8"/>
                    <a:gd name="T21" fmla="*/ 2147483647 h 264"/>
                    <a:gd name="T22" fmla="*/ 2147483647 w 8"/>
                    <a:gd name="T23" fmla="*/ 2147483647 h 26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64"/>
                    <a:gd name="T38" fmla="*/ 8 w 8"/>
                    <a:gd name="T39" fmla="*/ 264 h 26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64">
                      <a:moveTo>
                        <a:pt x="4" y="8"/>
                      </a:moveTo>
                      <a:lnTo>
                        <a:pt x="0" y="4"/>
                      </a:lnTo>
                      <a:lnTo>
                        <a:pt x="0" y="264"/>
                      </a:lnTo>
                      <a:lnTo>
                        <a:pt x="8" y="264"/>
                      </a:lnTo>
                      <a:lnTo>
                        <a:pt x="8" y="4"/>
                      </a:lnTo>
                      <a:lnTo>
                        <a:pt x="4"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5" name="Freeform 163"/>
                <p:cNvSpPr>
                  <a:spLocks/>
                </p:cNvSpPr>
                <p:nvPr/>
              </p:nvSpPr>
              <p:spPr bwMode="auto">
                <a:xfrm>
                  <a:off x="587375" y="2563813"/>
                  <a:ext cx="373063" cy="93663"/>
                </a:xfrm>
                <a:custGeom>
                  <a:avLst/>
                  <a:gdLst>
                    <a:gd name="T0" fmla="*/ 2147483647 w 235"/>
                    <a:gd name="T1" fmla="*/ 2147483647 h 59"/>
                    <a:gd name="T2" fmla="*/ 2147483647 w 235"/>
                    <a:gd name="T3" fmla="*/ 2147483647 h 59"/>
                    <a:gd name="T4" fmla="*/ 2147483647 w 235"/>
                    <a:gd name="T5" fmla="*/ 2147483647 h 59"/>
                    <a:gd name="T6" fmla="*/ 2147483647 w 235"/>
                    <a:gd name="T7" fmla="*/ 0 h 59"/>
                    <a:gd name="T8" fmla="*/ 2147483647 w 235"/>
                    <a:gd name="T9" fmla="*/ 2147483647 h 59"/>
                    <a:gd name="T10" fmla="*/ 0 w 235"/>
                    <a:gd name="T11" fmla="*/ 2147483647 h 59"/>
                    <a:gd name="T12" fmla="*/ 2147483647 w 235"/>
                    <a:gd name="T13" fmla="*/ 2147483647 h 59"/>
                    <a:gd name="T14" fmla="*/ 0 w 235"/>
                    <a:gd name="T15" fmla="*/ 2147483647 h 59"/>
                    <a:gd name="T16" fmla="*/ 0 w 235"/>
                    <a:gd name="T17" fmla="*/ 2147483647 h 59"/>
                    <a:gd name="T18" fmla="*/ 0 w 235"/>
                    <a:gd name="T19" fmla="*/ 2147483647 h 59"/>
                    <a:gd name="T20" fmla="*/ 2147483647 w 235"/>
                    <a:gd name="T21" fmla="*/ 2147483647 h 59"/>
                    <a:gd name="T22" fmla="*/ 2147483647 w 235"/>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59"/>
                    <a:gd name="T38" fmla="*/ 235 w 235"/>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59">
                      <a:moveTo>
                        <a:pt x="8" y="56"/>
                      </a:moveTo>
                      <a:lnTo>
                        <a:pt x="4" y="59"/>
                      </a:lnTo>
                      <a:lnTo>
                        <a:pt x="235" y="8"/>
                      </a:lnTo>
                      <a:lnTo>
                        <a:pt x="235" y="0"/>
                      </a:lnTo>
                      <a:lnTo>
                        <a:pt x="4" y="48"/>
                      </a:lnTo>
                      <a:lnTo>
                        <a:pt x="0" y="56"/>
                      </a:lnTo>
                      <a:lnTo>
                        <a:pt x="4" y="48"/>
                      </a:lnTo>
                      <a:lnTo>
                        <a:pt x="0" y="52"/>
                      </a:lnTo>
                      <a:lnTo>
                        <a:pt x="0" y="56"/>
                      </a:lnTo>
                      <a:lnTo>
                        <a:pt x="4" y="59"/>
                      </a:lnTo>
                      <a:lnTo>
                        <a:pt x="8" y="5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6" name="Freeform 164"/>
                <p:cNvSpPr>
                  <a:spLocks/>
                </p:cNvSpPr>
                <p:nvPr/>
              </p:nvSpPr>
              <p:spPr bwMode="auto">
                <a:xfrm>
                  <a:off x="587375" y="2652713"/>
                  <a:ext cx="12700" cy="336550"/>
                </a:xfrm>
                <a:custGeom>
                  <a:avLst/>
                  <a:gdLst>
                    <a:gd name="T0" fmla="*/ 2147483647 w 8"/>
                    <a:gd name="T1" fmla="*/ 2147483647 h 212"/>
                    <a:gd name="T2" fmla="*/ 2147483647 w 8"/>
                    <a:gd name="T3" fmla="*/ 2147483647 h 212"/>
                    <a:gd name="T4" fmla="*/ 2147483647 w 8"/>
                    <a:gd name="T5" fmla="*/ 0 h 212"/>
                    <a:gd name="T6" fmla="*/ 0 w 8"/>
                    <a:gd name="T7" fmla="*/ 0 h 212"/>
                    <a:gd name="T8" fmla="*/ 0 w 8"/>
                    <a:gd name="T9" fmla="*/ 2147483647 h 212"/>
                    <a:gd name="T10" fmla="*/ 2147483647 w 8"/>
                    <a:gd name="T11" fmla="*/ 2147483647 h 212"/>
                    <a:gd name="T12" fmla="*/ 0 w 8"/>
                    <a:gd name="T13" fmla="*/ 2147483647 h 212"/>
                    <a:gd name="T14" fmla="*/ 0 w 8"/>
                    <a:gd name="T15" fmla="*/ 2147483647 h 212"/>
                    <a:gd name="T16" fmla="*/ 2147483647 w 8"/>
                    <a:gd name="T17" fmla="*/ 2147483647 h 212"/>
                    <a:gd name="T18" fmla="*/ 2147483647 w 8"/>
                    <a:gd name="T19" fmla="*/ 2147483647 h 212"/>
                    <a:gd name="T20" fmla="*/ 2147483647 w 8"/>
                    <a:gd name="T21" fmla="*/ 2147483647 h 212"/>
                    <a:gd name="T22" fmla="*/ 2147483647 w 8"/>
                    <a:gd name="T23" fmla="*/ 2147483647 h 2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12"/>
                    <a:gd name="T38" fmla="*/ 8 w 8"/>
                    <a:gd name="T39" fmla="*/ 212 h 2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12">
                      <a:moveTo>
                        <a:pt x="4" y="200"/>
                      </a:moveTo>
                      <a:lnTo>
                        <a:pt x="8" y="208"/>
                      </a:lnTo>
                      <a:lnTo>
                        <a:pt x="8" y="0"/>
                      </a:lnTo>
                      <a:lnTo>
                        <a:pt x="0" y="0"/>
                      </a:lnTo>
                      <a:lnTo>
                        <a:pt x="0" y="208"/>
                      </a:lnTo>
                      <a:lnTo>
                        <a:pt x="4" y="212"/>
                      </a:lnTo>
                      <a:lnTo>
                        <a:pt x="0" y="208"/>
                      </a:lnTo>
                      <a:lnTo>
                        <a:pt x="0" y="212"/>
                      </a:lnTo>
                      <a:lnTo>
                        <a:pt x="4" y="212"/>
                      </a:lnTo>
                      <a:lnTo>
                        <a:pt x="8" y="212"/>
                      </a:lnTo>
                      <a:lnTo>
                        <a:pt x="8" y="208"/>
                      </a:lnTo>
                      <a:lnTo>
                        <a:pt x="4" y="20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7" name="Freeform 165"/>
                <p:cNvSpPr>
                  <a:spLocks/>
                </p:cNvSpPr>
                <p:nvPr/>
              </p:nvSpPr>
              <p:spPr bwMode="auto">
                <a:xfrm>
                  <a:off x="593725" y="2970213"/>
                  <a:ext cx="373063" cy="19050"/>
                </a:xfrm>
                <a:custGeom>
                  <a:avLst/>
                  <a:gdLst>
                    <a:gd name="T0" fmla="*/ 2147483647 w 235"/>
                    <a:gd name="T1" fmla="*/ 2147483647 h 12"/>
                    <a:gd name="T2" fmla="*/ 2147483647 w 235"/>
                    <a:gd name="T3" fmla="*/ 2147483647 h 12"/>
                    <a:gd name="T4" fmla="*/ 0 w 235"/>
                    <a:gd name="T5" fmla="*/ 0 h 12"/>
                    <a:gd name="T6" fmla="*/ 0 w 235"/>
                    <a:gd name="T7" fmla="*/ 2147483647 h 12"/>
                    <a:gd name="T8" fmla="*/ 2147483647 w 235"/>
                    <a:gd name="T9" fmla="*/ 2147483647 h 12"/>
                    <a:gd name="T10" fmla="*/ 2147483647 w 235"/>
                    <a:gd name="T11" fmla="*/ 2147483647 h 12"/>
                    <a:gd name="T12" fmla="*/ 2147483647 w 235"/>
                    <a:gd name="T13" fmla="*/ 2147483647 h 12"/>
                    <a:gd name="T14" fmla="*/ 2147483647 w 235"/>
                    <a:gd name="T15" fmla="*/ 2147483647 h 12"/>
                    <a:gd name="T16" fmla="*/ 2147483647 w 235"/>
                    <a:gd name="T17" fmla="*/ 2147483647 h 12"/>
                    <a:gd name="T18" fmla="*/ 2147483647 w 235"/>
                    <a:gd name="T19" fmla="*/ 2147483647 h 12"/>
                    <a:gd name="T20" fmla="*/ 2147483647 w 235"/>
                    <a:gd name="T21" fmla="*/ 2147483647 h 12"/>
                    <a:gd name="T22" fmla="*/ 2147483647 w 235"/>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35"/>
                    <a:gd name="T37" fmla="*/ 0 h 12"/>
                    <a:gd name="T38" fmla="*/ 235 w 235"/>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35" h="12">
                      <a:moveTo>
                        <a:pt x="227" y="8"/>
                      </a:moveTo>
                      <a:lnTo>
                        <a:pt x="231" y="4"/>
                      </a:lnTo>
                      <a:lnTo>
                        <a:pt x="0" y="0"/>
                      </a:lnTo>
                      <a:lnTo>
                        <a:pt x="0" y="12"/>
                      </a:lnTo>
                      <a:lnTo>
                        <a:pt x="231" y="12"/>
                      </a:lnTo>
                      <a:lnTo>
                        <a:pt x="235" y="8"/>
                      </a:lnTo>
                      <a:lnTo>
                        <a:pt x="231" y="12"/>
                      </a:lnTo>
                      <a:lnTo>
                        <a:pt x="235" y="12"/>
                      </a:lnTo>
                      <a:lnTo>
                        <a:pt x="235" y="8"/>
                      </a:lnTo>
                      <a:lnTo>
                        <a:pt x="235" y="4"/>
                      </a:lnTo>
                      <a:lnTo>
                        <a:pt x="231" y="4"/>
                      </a:lnTo>
                      <a:lnTo>
                        <a:pt x="227"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8" name="Freeform 166"/>
                <p:cNvSpPr>
                  <a:spLocks/>
                </p:cNvSpPr>
                <p:nvPr/>
              </p:nvSpPr>
              <p:spPr bwMode="auto">
                <a:xfrm>
                  <a:off x="973138" y="3070225"/>
                  <a:ext cx="52388" cy="19050"/>
                </a:xfrm>
                <a:custGeom>
                  <a:avLst/>
                  <a:gdLst>
                    <a:gd name="T0" fmla="*/ 2147483647 w 33"/>
                    <a:gd name="T1" fmla="*/ 2147483647 h 12"/>
                    <a:gd name="T2" fmla="*/ 2147483647 w 33"/>
                    <a:gd name="T3" fmla="*/ 0 h 12"/>
                    <a:gd name="T4" fmla="*/ 0 w 33"/>
                    <a:gd name="T5" fmla="*/ 2147483647 h 12"/>
                    <a:gd name="T6" fmla="*/ 2147483647 w 33"/>
                    <a:gd name="T7" fmla="*/ 2147483647 h 12"/>
                    <a:gd name="T8" fmla="*/ 2147483647 w 33"/>
                    <a:gd name="T9" fmla="*/ 2147483647 h 12"/>
                    <a:gd name="T10" fmla="*/ 2147483647 w 33"/>
                    <a:gd name="T11" fmla="*/ 2147483647 h 12"/>
                    <a:gd name="T12" fmla="*/ 2147483647 w 33"/>
                    <a:gd name="T13" fmla="*/ 2147483647 h 12"/>
                    <a:gd name="T14" fmla="*/ 2147483647 w 33"/>
                    <a:gd name="T15" fmla="*/ 2147483647 h 12"/>
                    <a:gd name="T16" fmla="*/ 2147483647 w 33"/>
                    <a:gd name="T17" fmla="*/ 2147483647 h 12"/>
                    <a:gd name="T18" fmla="*/ 2147483647 w 33"/>
                    <a:gd name="T19" fmla="*/ 2147483647 h 12"/>
                    <a:gd name="T20" fmla="*/ 2147483647 w 33"/>
                    <a:gd name="T21" fmla="*/ 0 h 12"/>
                    <a:gd name="T22" fmla="*/ 2147483647 w 33"/>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3"/>
                    <a:gd name="T37" fmla="*/ 0 h 12"/>
                    <a:gd name="T38" fmla="*/ 33 w 33"/>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3" h="12">
                      <a:moveTo>
                        <a:pt x="25" y="4"/>
                      </a:moveTo>
                      <a:lnTo>
                        <a:pt x="29" y="0"/>
                      </a:lnTo>
                      <a:lnTo>
                        <a:pt x="0" y="4"/>
                      </a:lnTo>
                      <a:lnTo>
                        <a:pt x="4" y="12"/>
                      </a:lnTo>
                      <a:lnTo>
                        <a:pt x="29" y="12"/>
                      </a:lnTo>
                      <a:lnTo>
                        <a:pt x="33" y="4"/>
                      </a:lnTo>
                      <a:lnTo>
                        <a:pt x="29" y="12"/>
                      </a:lnTo>
                      <a:lnTo>
                        <a:pt x="33" y="8"/>
                      </a:lnTo>
                      <a:lnTo>
                        <a:pt x="33" y="4"/>
                      </a:lnTo>
                      <a:lnTo>
                        <a:pt x="29" y="0"/>
                      </a:lnTo>
                      <a:lnTo>
                        <a:pt x="25"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69" name="Freeform 167"/>
                <p:cNvSpPr>
                  <a:spLocks/>
                </p:cNvSpPr>
                <p:nvPr/>
              </p:nvSpPr>
              <p:spPr bwMode="auto">
                <a:xfrm>
                  <a:off x="1012825" y="3051175"/>
                  <a:ext cx="12700" cy="25400"/>
                </a:xfrm>
                <a:custGeom>
                  <a:avLst/>
                  <a:gdLst>
                    <a:gd name="T0" fmla="*/ 2147483647 w 8"/>
                    <a:gd name="T1" fmla="*/ 2147483647 h 16"/>
                    <a:gd name="T2" fmla="*/ 0 w 8"/>
                    <a:gd name="T3" fmla="*/ 2147483647 h 16"/>
                    <a:gd name="T4" fmla="*/ 0 w 8"/>
                    <a:gd name="T5" fmla="*/ 2147483647 h 16"/>
                    <a:gd name="T6" fmla="*/ 2147483647 w 8"/>
                    <a:gd name="T7" fmla="*/ 2147483647 h 16"/>
                    <a:gd name="T8" fmla="*/ 2147483647 w 8"/>
                    <a:gd name="T9" fmla="*/ 2147483647 h 16"/>
                    <a:gd name="T10" fmla="*/ 0 w 8"/>
                    <a:gd name="T11" fmla="*/ 0 h 16"/>
                    <a:gd name="T12" fmla="*/ 2147483647 w 8"/>
                    <a:gd name="T13" fmla="*/ 2147483647 h 16"/>
                    <a:gd name="T14" fmla="*/ 2147483647 w 8"/>
                    <a:gd name="T15" fmla="*/ 0 h 16"/>
                    <a:gd name="T16" fmla="*/ 2147483647 w 8"/>
                    <a:gd name="T17" fmla="*/ 0 h 16"/>
                    <a:gd name="T18" fmla="*/ 0 w 8"/>
                    <a:gd name="T19" fmla="*/ 0 h 16"/>
                    <a:gd name="T20" fmla="*/ 0 w 8"/>
                    <a:gd name="T21" fmla="*/ 2147483647 h 16"/>
                    <a:gd name="T22" fmla="*/ 2147483647 w 8"/>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6"/>
                    <a:gd name="T38" fmla="*/ 8 w 8"/>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6">
                      <a:moveTo>
                        <a:pt x="4" y="8"/>
                      </a:moveTo>
                      <a:lnTo>
                        <a:pt x="0" y="4"/>
                      </a:lnTo>
                      <a:lnTo>
                        <a:pt x="0" y="16"/>
                      </a:lnTo>
                      <a:lnTo>
                        <a:pt x="8" y="16"/>
                      </a:lnTo>
                      <a:lnTo>
                        <a:pt x="8" y="4"/>
                      </a:lnTo>
                      <a:lnTo>
                        <a:pt x="0" y="0"/>
                      </a:lnTo>
                      <a:lnTo>
                        <a:pt x="8" y="4"/>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0" name="Freeform 168"/>
                <p:cNvSpPr>
                  <a:spLocks/>
                </p:cNvSpPr>
                <p:nvPr/>
              </p:nvSpPr>
              <p:spPr bwMode="auto">
                <a:xfrm>
                  <a:off x="1000125" y="3051175"/>
                  <a:ext cx="19050" cy="19050"/>
                </a:xfrm>
                <a:custGeom>
                  <a:avLst/>
                  <a:gdLst>
                    <a:gd name="T0" fmla="*/ 2147483647 w 12"/>
                    <a:gd name="T1" fmla="*/ 2147483647 h 12"/>
                    <a:gd name="T2" fmla="*/ 2147483647 w 12"/>
                    <a:gd name="T3" fmla="*/ 2147483647 h 12"/>
                    <a:gd name="T4" fmla="*/ 2147483647 w 12"/>
                    <a:gd name="T5" fmla="*/ 2147483647 h 12"/>
                    <a:gd name="T6" fmla="*/ 2147483647 w 12"/>
                    <a:gd name="T7" fmla="*/ 0 h 12"/>
                    <a:gd name="T8" fmla="*/ 2147483647 w 12"/>
                    <a:gd name="T9" fmla="*/ 2147483647 h 12"/>
                    <a:gd name="T10" fmla="*/ 2147483647 w 12"/>
                    <a:gd name="T11" fmla="*/ 2147483647 h 12"/>
                    <a:gd name="T12" fmla="*/ 2147483647 w 12"/>
                    <a:gd name="T13" fmla="*/ 2147483647 h 12"/>
                    <a:gd name="T14" fmla="*/ 0 w 12"/>
                    <a:gd name="T15" fmla="*/ 2147483647 h 12"/>
                    <a:gd name="T16" fmla="*/ 0 w 12"/>
                    <a:gd name="T17" fmla="*/ 2147483647 h 12"/>
                    <a:gd name="T18" fmla="*/ 2147483647 w 12"/>
                    <a:gd name="T19" fmla="*/ 2147483647 h 12"/>
                    <a:gd name="T20" fmla="*/ 2147483647 w 12"/>
                    <a:gd name="T21" fmla="*/ 2147483647 h 12"/>
                    <a:gd name="T22" fmla="*/ 2147483647 w 1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2"/>
                    <a:gd name="T38" fmla="*/ 12 w 1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2">
                      <a:moveTo>
                        <a:pt x="4" y="12"/>
                      </a:moveTo>
                      <a:lnTo>
                        <a:pt x="8" y="12"/>
                      </a:lnTo>
                      <a:lnTo>
                        <a:pt x="12" y="8"/>
                      </a:lnTo>
                      <a:lnTo>
                        <a:pt x="8" y="0"/>
                      </a:lnTo>
                      <a:lnTo>
                        <a:pt x="4" y="4"/>
                      </a:lnTo>
                      <a:lnTo>
                        <a:pt x="0" y="8"/>
                      </a:lnTo>
                      <a:lnTo>
                        <a:pt x="4" y="12"/>
                      </a:lnTo>
                      <a:lnTo>
                        <a:pt x="8" y="12"/>
                      </a:lnTo>
                      <a:lnTo>
                        <a:pt x="4" y="12"/>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1" name="Freeform 169"/>
                <p:cNvSpPr>
                  <a:spLocks/>
                </p:cNvSpPr>
                <p:nvPr/>
              </p:nvSpPr>
              <p:spPr bwMode="auto">
                <a:xfrm>
                  <a:off x="966788" y="3057525"/>
                  <a:ext cx="39688" cy="12700"/>
                </a:xfrm>
                <a:custGeom>
                  <a:avLst/>
                  <a:gdLst>
                    <a:gd name="T0" fmla="*/ 2147483647 w 25"/>
                    <a:gd name="T1" fmla="*/ 2147483647 h 8"/>
                    <a:gd name="T2" fmla="*/ 2147483647 w 25"/>
                    <a:gd name="T3" fmla="*/ 2147483647 h 8"/>
                    <a:gd name="T4" fmla="*/ 2147483647 w 25"/>
                    <a:gd name="T5" fmla="*/ 2147483647 h 8"/>
                    <a:gd name="T6" fmla="*/ 2147483647 w 25"/>
                    <a:gd name="T7" fmla="*/ 0 h 8"/>
                    <a:gd name="T8" fmla="*/ 2147483647 w 25"/>
                    <a:gd name="T9" fmla="*/ 0 h 8"/>
                    <a:gd name="T10" fmla="*/ 0 w 25"/>
                    <a:gd name="T11" fmla="*/ 2147483647 h 8"/>
                    <a:gd name="T12" fmla="*/ 2147483647 w 25"/>
                    <a:gd name="T13" fmla="*/ 0 h 8"/>
                    <a:gd name="T14" fmla="*/ 2147483647 w 25"/>
                    <a:gd name="T15" fmla="*/ 0 h 8"/>
                    <a:gd name="T16" fmla="*/ 0 w 25"/>
                    <a:gd name="T17" fmla="*/ 2147483647 h 8"/>
                    <a:gd name="T18" fmla="*/ 2147483647 w 25"/>
                    <a:gd name="T19" fmla="*/ 2147483647 h 8"/>
                    <a:gd name="T20" fmla="*/ 2147483647 w 25"/>
                    <a:gd name="T21" fmla="*/ 2147483647 h 8"/>
                    <a:gd name="T22" fmla="*/ 2147483647 w 25"/>
                    <a:gd name="T23" fmla="*/ 2147483647 h 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8"/>
                    <a:gd name="T38" fmla="*/ 25 w 25"/>
                    <a:gd name="T39" fmla="*/ 8 h 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8">
                      <a:moveTo>
                        <a:pt x="12" y="4"/>
                      </a:moveTo>
                      <a:lnTo>
                        <a:pt x="8" y="8"/>
                      </a:lnTo>
                      <a:lnTo>
                        <a:pt x="25" y="8"/>
                      </a:lnTo>
                      <a:lnTo>
                        <a:pt x="25" y="0"/>
                      </a:lnTo>
                      <a:lnTo>
                        <a:pt x="8" y="0"/>
                      </a:lnTo>
                      <a:lnTo>
                        <a:pt x="0" y="4"/>
                      </a:lnTo>
                      <a:lnTo>
                        <a:pt x="8" y="0"/>
                      </a:lnTo>
                      <a:lnTo>
                        <a:pt x="4" y="0"/>
                      </a:lnTo>
                      <a:lnTo>
                        <a:pt x="0" y="4"/>
                      </a:lnTo>
                      <a:lnTo>
                        <a:pt x="4" y="8"/>
                      </a:lnTo>
                      <a:lnTo>
                        <a:pt x="8" y="8"/>
                      </a:lnTo>
                      <a:lnTo>
                        <a:pt x="12"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2" name="Freeform 170"/>
                <p:cNvSpPr>
                  <a:spLocks/>
                </p:cNvSpPr>
                <p:nvPr/>
              </p:nvSpPr>
              <p:spPr bwMode="auto">
                <a:xfrm>
                  <a:off x="966788" y="3063875"/>
                  <a:ext cx="19050" cy="25400"/>
                </a:xfrm>
                <a:custGeom>
                  <a:avLst/>
                  <a:gdLst>
                    <a:gd name="T0" fmla="*/ 2147483647 w 12"/>
                    <a:gd name="T1" fmla="*/ 2147483647 h 16"/>
                    <a:gd name="T2" fmla="*/ 2147483647 w 12"/>
                    <a:gd name="T3" fmla="*/ 2147483647 h 16"/>
                    <a:gd name="T4" fmla="*/ 2147483647 w 12"/>
                    <a:gd name="T5" fmla="*/ 0 h 16"/>
                    <a:gd name="T6" fmla="*/ 0 w 12"/>
                    <a:gd name="T7" fmla="*/ 0 h 16"/>
                    <a:gd name="T8" fmla="*/ 0 w 12"/>
                    <a:gd name="T9" fmla="*/ 2147483647 h 16"/>
                    <a:gd name="T10" fmla="*/ 2147483647 w 12"/>
                    <a:gd name="T11" fmla="*/ 2147483647 h 16"/>
                    <a:gd name="T12" fmla="*/ 0 w 12"/>
                    <a:gd name="T13" fmla="*/ 2147483647 h 16"/>
                    <a:gd name="T14" fmla="*/ 2147483647 w 12"/>
                    <a:gd name="T15" fmla="*/ 2147483647 h 16"/>
                    <a:gd name="T16" fmla="*/ 2147483647 w 12"/>
                    <a:gd name="T17" fmla="*/ 2147483647 h 16"/>
                    <a:gd name="T18" fmla="*/ 2147483647 w 12"/>
                    <a:gd name="T19" fmla="*/ 2147483647 h 16"/>
                    <a:gd name="T20" fmla="*/ 2147483647 w 12"/>
                    <a:gd name="T21" fmla="*/ 2147483647 h 16"/>
                    <a:gd name="T22" fmla="*/ 2147483647 w 12"/>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6"/>
                    <a:gd name="T38" fmla="*/ 12 w 12"/>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6">
                      <a:moveTo>
                        <a:pt x="4" y="8"/>
                      </a:moveTo>
                      <a:lnTo>
                        <a:pt x="12" y="12"/>
                      </a:lnTo>
                      <a:lnTo>
                        <a:pt x="12" y="0"/>
                      </a:lnTo>
                      <a:lnTo>
                        <a:pt x="0" y="0"/>
                      </a:lnTo>
                      <a:lnTo>
                        <a:pt x="0" y="12"/>
                      </a:lnTo>
                      <a:lnTo>
                        <a:pt x="8" y="16"/>
                      </a:lnTo>
                      <a:lnTo>
                        <a:pt x="0" y="12"/>
                      </a:lnTo>
                      <a:lnTo>
                        <a:pt x="4" y="16"/>
                      </a:lnTo>
                      <a:lnTo>
                        <a:pt x="8" y="16"/>
                      </a:lnTo>
                      <a:lnTo>
                        <a:pt x="12" y="12"/>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3" name="Freeform 171"/>
                <p:cNvSpPr>
                  <a:spLocks/>
                </p:cNvSpPr>
                <p:nvPr/>
              </p:nvSpPr>
              <p:spPr bwMode="auto">
                <a:xfrm>
                  <a:off x="1019175" y="2589213"/>
                  <a:ext cx="334963" cy="649288"/>
                </a:xfrm>
                <a:custGeom>
                  <a:avLst/>
                  <a:gdLst>
                    <a:gd name="T0" fmla="*/ 2147483647 w 211"/>
                    <a:gd name="T1" fmla="*/ 0 h 409"/>
                    <a:gd name="T2" fmla="*/ 0 w 211"/>
                    <a:gd name="T3" fmla="*/ 2147483647 h 409"/>
                    <a:gd name="T4" fmla="*/ 0 w 211"/>
                    <a:gd name="T5" fmla="*/ 2147483647 h 409"/>
                    <a:gd name="T6" fmla="*/ 2147483647 w 211"/>
                    <a:gd name="T7" fmla="*/ 2147483647 h 409"/>
                    <a:gd name="T8" fmla="*/ 2147483647 w 211"/>
                    <a:gd name="T9" fmla="*/ 2147483647 h 409"/>
                    <a:gd name="T10" fmla="*/ 2147483647 w 211"/>
                    <a:gd name="T11" fmla="*/ 2147483647 h 409"/>
                    <a:gd name="T12" fmla="*/ 2147483647 w 211"/>
                    <a:gd name="T13" fmla="*/ 2147483647 h 409"/>
                    <a:gd name="T14" fmla="*/ 2147483647 w 211"/>
                    <a:gd name="T15" fmla="*/ 2147483647 h 409"/>
                    <a:gd name="T16" fmla="*/ 2147483647 w 211"/>
                    <a:gd name="T17" fmla="*/ 2147483647 h 409"/>
                    <a:gd name="T18" fmla="*/ 2147483647 w 211"/>
                    <a:gd name="T19" fmla="*/ 2147483647 h 409"/>
                    <a:gd name="T20" fmla="*/ 2147483647 w 211"/>
                    <a:gd name="T21" fmla="*/ 2147483647 h 409"/>
                    <a:gd name="T22" fmla="*/ 2147483647 w 211"/>
                    <a:gd name="T23" fmla="*/ 2147483647 h 409"/>
                    <a:gd name="T24" fmla="*/ 2147483647 w 211"/>
                    <a:gd name="T25" fmla="*/ 2147483647 h 409"/>
                    <a:gd name="T26" fmla="*/ 2147483647 w 211"/>
                    <a:gd name="T27" fmla="*/ 2147483647 h 409"/>
                    <a:gd name="T28" fmla="*/ 2147483647 w 211"/>
                    <a:gd name="T29" fmla="*/ 2147483647 h 409"/>
                    <a:gd name="T30" fmla="*/ 2147483647 w 211"/>
                    <a:gd name="T31" fmla="*/ 2147483647 h 409"/>
                    <a:gd name="T32" fmla="*/ 2147483647 w 211"/>
                    <a:gd name="T33" fmla="*/ 2147483647 h 409"/>
                    <a:gd name="T34" fmla="*/ 2147483647 w 211"/>
                    <a:gd name="T35" fmla="*/ 2147483647 h 409"/>
                    <a:gd name="T36" fmla="*/ 2147483647 w 211"/>
                    <a:gd name="T37" fmla="*/ 2147483647 h 409"/>
                    <a:gd name="T38" fmla="*/ 2147483647 w 211"/>
                    <a:gd name="T39" fmla="*/ 2147483647 h 409"/>
                    <a:gd name="T40" fmla="*/ 2147483647 w 211"/>
                    <a:gd name="T41" fmla="*/ 2147483647 h 409"/>
                    <a:gd name="T42" fmla="*/ 2147483647 w 211"/>
                    <a:gd name="T43" fmla="*/ 2147483647 h 409"/>
                    <a:gd name="T44" fmla="*/ 2147483647 w 211"/>
                    <a:gd name="T45" fmla="*/ 2147483647 h 409"/>
                    <a:gd name="T46" fmla="*/ 2147483647 w 211"/>
                    <a:gd name="T47" fmla="*/ 0 h 409"/>
                    <a:gd name="T48" fmla="*/ 2147483647 w 211"/>
                    <a:gd name="T49" fmla="*/ 0 h 409"/>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211"/>
                    <a:gd name="T76" fmla="*/ 0 h 409"/>
                    <a:gd name="T77" fmla="*/ 211 w 211"/>
                    <a:gd name="T78" fmla="*/ 409 h 409"/>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211" h="409">
                      <a:moveTo>
                        <a:pt x="28" y="0"/>
                      </a:moveTo>
                      <a:lnTo>
                        <a:pt x="0" y="4"/>
                      </a:lnTo>
                      <a:lnTo>
                        <a:pt x="0" y="402"/>
                      </a:lnTo>
                      <a:lnTo>
                        <a:pt x="85" y="409"/>
                      </a:lnTo>
                      <a:lnTo>
                        <a:pt x="109" y="402"/>
                      </a:lnTo>
                      <a:lnTo>
                        <a:pt x="113" y="402"/>
                      </a:lnTo>
                      <a:lnTo>
                        <a:pt x="121" y="402"/>
                      </a:lnTo>
                      <a:lnTo>
                        <a:pt x="125" y="402"/>
                      </a:lnTo>
                      <a:lnTo>
                        <a:pt x="134" y="402"/>
                      </a:lnTo>
                      <a:lnTo>
                        <a:pt x="146" y="398"/>
                      </a:lnTo>
                      <a:lnTo>
                        <a:pt x="154" y="394"/>
                      </a:lnTo>
                      <a:lnTo>
                        <a:pt x="166" y="394"/>
                      </a:lnTo>
                      <a:lnTo>
                        <a:pt x="174" y="390"/>
                      </a:lnTo>
                      <a:lnTo>
                        <a:pt x="178" y="386"/>
                      </a:lnTo>
                      <a:lnTo>
                        <a:pt x="186" y="382"/>
                      </a:lnTo>
                      <a:lnTo>
                        <a:pt x="190" y="378"/>
                      </a:lnTo>
                      <a:lnTo>
                        <a:pt x="190" y="374"/>
                      </a:lnTo>
                      <a:lnTo>
                        <a:pt x="194" y="374"/>
                      </a:lnTo>
                      <a:lnTo>
                        <a:pt x="194" y="370"/>
                      </a:lnTo>
                      <a:lnTo>
                        <a:pt x="211" y="358"/>
                      </a:lnTo>
                      <a:lnTo>
                        <a:pt x="211" y="335"/>
                      </a:lnTo>
                      <a:lnTo>
                        <a:pt x="28" y="0"/>
                      </a:lnTo>
                      <a:close/>
                    </a:path>
                  </a:pathLst>
                </a:custGeom>
                <a:solidFill>
                  <a:srgbClr val="333333"/>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4" name="Freeform 172"/>
                <p:cNvSpPr>
                  <a:spLocks/>
                </p:cNvSpPr>
                <p:nvPr/>
              </p:nvSpPr>
              <p:spPr bwMode="auto">
                <a:xfrm>
                  <a:off x="1012825" y="2582863"/>
                  <a:ext cx="50800" cy="19050"/>
                </a:xfrm>
                <a:custGeom>
                  <a:avLst/>
                  <a:gdLst>
                    <a:gd name="T0" fmla="*/ 2147483647 w 32"/>
                    <a:gd name="T1" fmla="*/ 2147483647 h 12"/>
                    <a:gd name="T2" fmla="*/ 2147483647 w 32"/>
                    <a:gd name="T3" fmla="*/ 2147483647 h 12"/>
                    <a:gd name="T4" fmla="*/ 2147483647 w 32"/>
                    <a:gd name="T5" fmla="*/ 2147483647 h 12"/>
                    <a:gd name="T6" fmla="*/ 2147483647 w 32"/>
                    <a:gd name="T7" fmla="*/ 0 h 12"/>
                    <a:gd name="T8" fmla="*/ 2147483647 w 32"/>
                    <a:gd name="T9" fmla="*/ 2147483647 h 12"/>
                    <a:gd name="T10" fmla="*/ 0 w 32"/>
                    <a:gd name="T11" fmla="*/ 2147483647 h 12"/>
                    <a:gd name="T12" fmla="*/ 2147483647 w 32"/>
                    <a:gd name="T13" fmla="*/ 2147483647 h 12"/>
                    <a:gd name="T14" fmla="*/ 0 w 32"/>
                    <a:gd name="T15" fmla="*/ 2147483647 h 12"/>
                    <a:gd name="T16" fmla="*/ 0 w 32"/>
                    <a:gd name="T17" fmla="*/ 2147483647 h 12"/>
                    <a:gd name="T18" fmla="*/ 0 w 32"/>
                    <a:gd name="T19" fmla="*/ 2147483647 h 12"/>
                    <a:gd name="T20" fmla="*/ 2147483647 w 32"/>
                    <a:gd name="T21" fmla="*/ 2147483647 h 12"/>
                    <a:gd name="T22" fmla="*/ 2147483647 w 32"/>
                    <a:gd name="T23" fmla="*/ 2147483647 h 1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2"/>
                    <a:gd name="T38" fmla="*/ 32 w 32"/>
                    <a:gd name="T39" fmla="*/ 12 h 1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2">
                      <a:moveTo>
                        <a:pt x="8" y="8"/>
                      </a:moveTo>
                      <a:lnTo>
                        <a:pt x="4" y="12"/>
                      </a:lnTo>
                      <a:lnTo>
                        <a:pt x="32" y="8"/>
                      </a:lnTo>
                      <a:lnTo>
                        <a:pt x="32" y="0"/>
                      </a:lnTo>
                      <a:lnTo>
                        <a:pt x="4" y="4"/>
                      </a:lnTo>
                      <a:lnTo>
                        <a:pt x="0" y="8"/>
                      </a:lnTo>
                      <a:lnTo>
                        <a:pt x="4" y="4"/>
                      </a:lnTo>
                      <a:lnTo>
                        <a:pt x="0" y="8"/>
                      </a:lnTo>
                      <a:lnTo>
                        <a:pt x="0" y="12"/>
                      </a:lnTo>
                      <a:lnTo>
                        <a:pt x="4" y="12"/>
                      </a:lnTo>
                      <a:lnTo>
                        <a:pt x="8"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5" name="Freeform 173"/>
                <p:cNvSpPr>
                  <a:spLocks/>
                </p:cNvSpPr>
                <p:nvPr/>
              </p:nvSpPr>
              <p:spPr bwMode="auto">
                <a:xfrm>
                  <a:off x="1012825" y="2595563"/>
                  <a:ext cx="12700" cy="636588"/>
                </a:xfrm>
                <a:custGeom>
                  <a:avLst/>
                  <a:gdLst>
                    <a:gd name="T0" fmla="*/ 2147483647 w 8"/>
                    <a:gd name="T1" fmla="*/ 2147483647 h 401"/>
                    <a:gd name="T2" fmla="*/ 2147483647 w 8"/>
                    <a:gd name="T3" fmla="*/ 2147483647 h 401"/>
                    <a:gd name="T4" fmla="*/ 2147483647 w 8"/>
                    <a:gd name="T5" fmla="*/ 0 h 401"/>
                    <a:gd name="T6" fmla="*/ 0 w 8"/>
                    <a:gd name="T7" fmla="*/ 0 h 401"/>
                    <a:gd name="T8" fmla="*/ 0 w 8"/>
                    <a:gd name="T9" fmla="*/ 2147483647 h 401"/>
                    <a:gd name="T10" fmla="*/ 2147483647 w 8"/>
                    <a:gd name="T11" fmla="*/ 2147483647 h 401"/>
                    <a:gd name="T12" fmla="*/ 0 w 8"/>
                    <a:gd name="T13" fmla="*/ 2147483647 h 401"/>
                    <a:gd name="T14" fmla="*/ 0 w 8"/>
                    <a:gd name="T15" fmla="*/ 2147483647 h 401"/>
                    <a:gd name="T16" fmla="*/ 2147483647 w 8"/>
                    <a:gd name="T17" fmla="*/ 2147483647 h 401"/>
                    <a:gd name="T18" fmla="*/ 2147483647 w 8"/>
                    <a:gd name="T19" fmla="*/ 2147483647 h 401"/>
                    <a:gd name="T20" fmla="*/ 2147483647 w 8"/>
                    <a:gd name="T21" fmla="*/ 2147483647 h 401"/>
                    <a:gd name="T22" fmla="*/ 2147483647 w 8"/>
                    <a:gd name="T23" fmla="*/ 2147483647 h 40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1"/>
                    <a:gd name="T38" fmla="*/ 8 w 8"/>
                    <a:gd name="T39" fmla="*/ 401 h 40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1">
                      <a:moveTo>
                        <a:pt x="4" y="394"/>
                      </a:moveTo>
                      <a:lnTo>
                        <a:pt x="8" y="398"/>
                      </a:lnTo>
                      <a:lnTo>
                        <a:pt x="8" y="0"/>
                      </a:lnTo>
                      <a:lnTo>
                        <a:pt x="0" y="0"/>
                      </a:lnTo>
                      <a:lnTo>
                        <a:pt x="0" y="398"/>
                      </a:lnTo>
                      <a:lnTo>
                        <a:pt x="4" y="401"/>
                      </a:lnTo>
                      <a:lnTo>
                        <a:pt x="0" y="398"/>
                      </a:lnTo>
                      <a:lnTo>
                        <a:pt x="0" y="401"/>
                      </a:lnTo>
                      <a:lnTo>
                        <a:pt x="4" y="401"/>
                      </a:lnTo>
                      <a:lnTo>
                        <a:pt x="8" y="401"/>
                      </a:lnTo>
                      <a:lnTo>
                        <a:pt x="8" y="398"/>
                      </a:lnTo>
                      <a:lnTo>
                        <a:pt x="4" y="39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6" name="Freeform 174"/>
                <p:cNvSpPr>
                  <a:spLocks/>
                </p:cNvSpPr>
                <p:nvPr/>
              </p:nvSpPr>
              <p:spPr bwMode="auto">
                <a:xfrm>
                  <a:off x="1019175" y="3221038"/>
                  <a:ext cx="141288" cy="23813"/>
                </a:xfrm>
                <a:custGeom>
                  <a:avLst/>
                  <a:gdLst>
                    <a:gd name="T0" fmla="*/ 2147483647 w 89"/>
                    <a:gd name="T1" fmla="*/ 2147483647 h 15"/>
                    <a:gd name="T2" fmla="*/ 2147483647 w 89"/>
                    <a:gd name="T3" fmla="*/ 2147483647 h 15"/>
                    <a:gd name="T4" fmla="*/ 0 w 89"/>
                    <a:gd name="T5" fmla="*/ 0 h 15"/>
                    <a:gd name="T6" fmla="*/ 0 w 89"/>
                    <a:gd name="T7" fmla="*/ 2147483647 h 15"/>
                    <a:gd name="T8" fmla="*/ 2147483647 w 89"/>
                    <a:gd name="T9" fmla="*/ 2147483647 h 15"/>
                    <a:gd name="T10" fmla="*/ 2147483647 w 89"/>
                    <a:gd name="T11" fmla="*/ 2147483647 h 15"/>
                    <a:gd name="T12" fmla="*/ 2147483647 w 89"/>
                    <a:gd name="T13" fmla="*/ 2147483647 h 15"/>
                    <a:gd name="T14" fmla="*/ 2147483647 w 89"/>
                    <a:gd name="T15" fmla="*/ 2147483647 h 15"/>
                    <a:gd name="T16" fmla="*/ 2147483647 w 89"/>
                    <a:gd name="T17" fmla="*/ 2147483647 h 15"/>
                    <a:gd name="T18" fmla="*/ 2147483647 w 89"/>
                    <a:gd name="T19" fmla="*/ 2147483647 h 15"/>
                    <a:gd name="T20" fmla="*/ 2147483647 w 89"/>
                    <a:gd name="T21" fmla="*/ 2147483647 h 15"/>
                    <a:gd name="T22" fmla="*/ 2147483647 w 89"/>
                    <a:gd name="T23" fmla="*/ 2147483647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9"/>
                    <a:gd name="T37" fmla="*/ 0 h 15"/>
                    <a:gd name="T38" fmla="*/ 89 w 89"/>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9" h="15">
                      <a:moveTo>
                        <a:pt x="81" y="7"/>
                      </a:moveTo>
                      <a:lnTo>
                        <a:pt x="85" y="7"/>
                      </a:lnTo>
                      <a:lnTo>
                        <a:pt x="0" y="0"/>
                      </a:lnTo>
                      <a:lnTo>
                        <a:pt x="0" y="7"/>
                      </a:lnTo>
                      <a:lnTo>
                        <a:pt x="85" y="15"/>
                      </a:lnTo>
                      <a:lnTo>
                        <a:pt x="89" y="11"/>
                      </a:lnTo>
                      <a:lnTo>
                        <a:pt x="85" y="7"/>
                      </a:lnTo>
                      <a:lnTo>
                        <a:pt x="81"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7" name="Freeform 175"/>
                <p:cNvSpPr>
                  <a:spLocks/>
                </p:cNvSpPr>
                <p:nvPr/>
              </p:nvSpPr>
              <p:spPr bwMode="auto">
                <a:xfrm>
                  <a:off x="1147763" y="3221038"/>
                  <a:ext cx="50800" cy="23813"/>
                </a:xfrm>
                <a:custGeom>
                  <a:avLst/>
                  <a:gdLst>
                    <a:gd name="T0" fmla="*/ 2147483647 w 32"/>
                    <a:gd name="T1" fmla="*/ 0 h 15"/>
                    <a:gd name="T2" fmla="*/ 2147483647 w 32"/>
                    <a:gd name="T3" fmla="*/ 0 h 15"/>
                    <a:gd name="T4" fmla="*/ 0 w 32"/>
                    <a:gd name="T5" fmla="*/ 2147483647 h 15"/>
                    <a:gd name="T6" fmla="*/ 2147483647 w 32"/>
                    <a:gd name="T7" fmla="*/ 2147483647 h 15"/>
                    <a:gd name="T8" fmla="*/ 2147483647 w 32"/>
                    <a:gd name="T9" fmla="*/ 2147483647 h 15"/>
                    <a:gd name="T10" fmla="*/ 2147483647 w 32"/>
                    <a:gd name="T11" fmla="*/ 2147483647 h 15"/>
                    <a:gd name="T12" fmla="*/ 2147483647 w 32"/>
                    <a:gd name="T13" fmla="*/ 2147483647 h 15"/>
                    <a:gd name="T14" fmla="*/ 2147483647 w 32"/>
                    <a:gd name="T15" fmla="*/ 2147483647 h 15"/>
                    <a:gd name="T16" fmla="*/ 2147483647 w 32"/>
                    <a:gd name="T17" fmla="*/ 0 h 15"/>
                    <a:gd name="T18" fmla="*/ 2147483647 w 32"/>
                    <a:gd name="T19" fmla="*/ 0 h 15"/>
                    <a:gd name="T20" fmla="*/ 2147483647 w 32"/>
                    <a:gd name="T21" fmla="*/ 0 h 15"/>
                    <a:gd name="T22" fmla="*/ 2147483647 w 32"/>
                    <a:gd name="T23" fmla="*/ 0 h 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2"/>
                    <a:gd name="T37" fmla="*/ 0 h 15"/>
                    <a:gd name="T38" fmla="*/ 32 w 32"/>
                    <a:gd name="T39" fmla="*/ 15 h 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2" h="15">
                      <a:moveTo>
                        <a:pt x="28" y="0"/>
                      </a:moveTo>
                      <a:lnTo>
                        <a:pt x="24" y="0"/>
                      </a:lnTo>
                      <a:lnTo>
                        <a:pt x="0" y="7"/>
                      </a:lnTo>
                      <a:lnTo>
                        <a:pt x="4" y="15"/>
                      </a:lnTo>
                      <a:lnTo>
                        <a:pt x="28" y="7"/>
                      </a:lnTo>
                      <a:lnTo>
                        <a:pt x="32" y="4"/>
                      </a:lnTo>
                      <a:lnTo>
                        <a:pt x="32" y="0"/>
                      </a:lnTo>
                      <a:lnTo>
                        <a:pt x="28" y="0"/>
                      </a:lnTo>
                      <a:lnTo>
                        <a:pt x="24" y="0"/>
                      </a:lnTo>
                      <a:lnTo>
                        <a:pt x="2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8" name="Freeform 176"/>
                <p:cNvSpPr>
                  <a:spLocks/>
                </p:cNvSpPr>
                <p:nvPr/>
              </p:nvSpPr>
              <p:spPr bwMode="auto">
                <a:xfrm>
                  <a:off x="1192213" y="3208338"/>
                  <a:ext cx="96838" cy="23813"/>
                </a:xfrm>
                <a:custGeom>
                  <a:avLst/>
                  <a:gdLst>
                    <a:gd name="T0" fmla="*/ 2147483647 w 61"/>
                    <a:gd name="T1" fmla="*/ 0 h 15"/>
                    <a:gd name="T2" fmla="*/ 2147483647 w 61"/>
                    <a:gd name="T3" fmla="*/ 0 h 15"/>
                    <a:gd name="T4" fmla="*/ 2147483647 w 61"/>
                    <a:gd name="T5" fmla="*/ 0 h 15"/>
                    <a:gd name="T6" fmla="*/ 2147483647 w 61"/>
                    <a:gd name="T7" fmla="*/ 2147483647 h 15"/>
                    <a:gd name="T8" fmla="*/ 2147483647 w 61"/>
                    <a:gd name="T9" fmla="*/ 2147483647 h 15"/>
                    <a:gd name="T10" fmla="*/ 2147483647 w 61"/>
                    <a:gd name="T11" fmla="*/ 2147483647 h 15"/>
                    <a:gd name="T12" fmla="*/ 2147483647 w 61"/>
                    <a:gd name="T13" fmla="*/ 2147483647 h 15"/>
                    <a:gd name="T14" fmla="*/ 2147483647 w 61"/>
                    <a:gd name="T15" fmla="*/ 2147483647 h 15"/>
                    <a:gd name="T16" fmla="*/ 0 w 61"/>
                    <a:gd name="T17" fmla="*/ 2147483647 h 15"/>
                    <a:gd name="T18" fmla="*/ 0 w 61"/>
                    <a:gd name="T19" fmla="*/ 2147483647 h 15"/>
                    <a:gd name="T20" fmla="*/ 0 w 61"/>
                    <a:gd name="T21" fmla="*/ 2147483647 h 15"/>
                    <a:gd name="T22" fmla="*/ 0 w 61"/>
                    <a:gd name="T23" fmla="*/ 2147483647 h 15"/>
                    <a:gd name="T24" fmla="*/ 2147483647 w 61"/>
                    <a:gd name="T25" fmla="*/ 2147483647 h 15"/>
                    <a:gd name="T26" fmla="*/ 2147483647 w 61"/>
                    <a:gd name="T27" fmla="*/ 2147483647 h 15"/>
                    <a:gd name="T28" fmla="*/ 2147483647 w 61"/>
                    <a:gd name="T29" fmla="*/ 2147483647 h 15"/>
                    <a:gd name="T30" fmla="*/ 2147483647 w 61"/>
                    <a:gd name="T31" fmla="*/ 2147483647 h 15"/>
                    <a:gd name="T32" fmla="*/ 2147483647 w 61"/>
                    <a:gd name="T33" fmla="*/ 2147483647 h 15"/>
                    <a:gd name="T34" fmla="*/ 2147483647 w 61"/>
                    <a:gd name="T35" fmla="*/ 2147483647 h 15"/>
                    <a:gd name="T36" fmla="*/ 2147483647 w 61"/>
                    <a:gd name="T37" fmla="*/ 2147483647 h 15"/>
                    <a:gd name="T38" fmla="*/ 2147483647 w 61"/>
                    <a:gd name="T39" fmla="*/ 2147483647 h 15"/>
                    <a:gd name="T40" fmla="*/ 2147483647 w 61"/>
                    <a:gd name="T41" fmla="*/ 0 h 15"/>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61"/>
                    <a:gd name="T64" fmla="*/ 0 h 15"/>
                    <a:gd name="T65" fmla="*/ 61 w 61"/>
                    <a:gd name="T66" fmla="*/ 15 h 15"/>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61" h="15">
                      <a:moveTo>
                        <a:pt x="57" y="0"/>
                      </a:moveTo>
                      <a:lnTo>
                        <a:pt x="57" y="0"/>
                      </a:lnTo>
                      <a:lnTo>
                        <a:pt x="45" y="0"/>
                      </a:lnTo>
                      <a:lnTo>
                        <a:pt x="37" y="4"/>
                      </a:lnTo>
                      <a:lnTo>
                        <a:pt x="25" y="4"/>
                      </a:lnTo>
                      <a:lnTo>
                        <a:pt x="16" y="8"/>
                      </a:lnTo>
                      <a:lnTo>
                        <a:pt x="12" y="8"/>
                      </a:lnTo>
                      <a:lnTo>
                        <a:pt x="4" y="8"/>
                      </a:lnTo>
                      <a:lnTo>
                        <a:pt x="0" y="8"/>
                      </a:lnTo>
                      <a:lnTo>
                        <a:pt x="0" y="15"/>
                      </a:lnTo>
                      <a:lnTo>
                        <a:pt x="4" y="15"/>
                      </a:lnTo>
                      <a:lnTo>
                        <a:pt x="12" y="15"/>
                      </a:lnTo>
                      <a:lnTo>
                        <a:pt x="16" y="15"/>
                      </a:lnTo>
                      <a:lnTo>
                        <a:pt x="29" y="15"/>
                      </a:lnTo>
                      <a:lnTo>
                        <a:pt x="37" y="12"/>
                      </a:lnTo>
                      <a:lnTo>
                        <a:pt x="49" y="12"/>
                      </a:lnTo>
                      <a:lnTo>
                        <a:pt x="61" y="8"/>
                      </a:lnTo>
                      <a:lnTo>
                        <a:pt x="57"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79" name="Freeform 177"/>
                <p:cNvSpPr>
                  <a:spLocks/>
                </p:cNvSpPr>
                <p:nvPr/>
              </p:nvSpPr>
              <p:spPr bwMode="auto">
                <a:xfrm>
                  <a:off x="1282700" y="3170238"/>
                  <a:ext cx="52388" cy="50800"/>
                </a:xfrm>
                <a:custGeom>
                  <a:avLst/>
                  <a:gdLst>
                    <a:gd name="T0" fmla="*/ 2147483647 w 33"/>
                    <a:gd name="T1" fmla="*/ 2147483647 h 32"/>
                    <a:gd name="T2" fmla="*/ 2147483647 w 33"/>
                    <a:gd name="T3" fmla="*/ 2147483647 h 32"/>
                    <a:gd name="T4" fmla="*/ 2147483647 w 33"/>
                    <a:gd name="T5" fmla="*/ 2147483647 h 32"/>
                    <a:gd name="T6" fmla="*/ 2147483647 w 33"/>
                    <a:gd name="T7" fmla="*/ 2147483647 h 32"/>
                    <a:gd name="T8" fmla="*/ 2147483647 w 33"/>
                    <a:gd name="T9" fmla="*/ 2147483647 h 32"/>
                    <a:gd name="T10" fmla="*/ 2147483647 w 33"/>
                    <a:gd name="T11" fmla="*/ 2147483647 h 32"/>
                    <a:gd name="T12" fmla="*/ 2147483647 w 33"/>
                    <a:gd name="T13" fmla="*/ 2147483647 h 32"/>
                    <a:gd name="T14" fmla="*/ 2147483647 w 33"/>
                    <a:gd name="T15" fmla="*/ 2147483647 h 32"/>
                    <a:gd name="T16" fmla="*/ 2147483647 w 33"/>
                    <a:gd name="T17" fmla="*/ 2147483647 h 32"/>
                    <a:gd name="T18" fmla="*/ 0 w 33"/>
                    <a:gd name="T19" fmla="*/ 2147483647 h 32"/>
                    <a:gd name="T20" fmla="*/ 2147483647 w 33"/>
                    <a:gd name="T21" fmla="*/ 2147483647 h 32"/>
                    <a:gd name="T22" fmla="*/ 2147483647 w 33"/>
                    <a:gd name="T23" fmla="*/ 2147483647 h 32"/>
                    <a:gd name="T24" fmla="*/ 2147483647 w 33"/>
                    <a:gd name="T25" fmla="*/ 2147483647 h 32"/>
                    <a:gd name="T26" fmla="*/ 2147483647 w 33"/>
                    <a:gd name="T27" fmla="*/ 2147483647 h 32"/>
                    <a:gd name="T28" fmla="*/ 2147483647 w 33"/>
                    <a:gd name="T29" fmla="*/ 2147483647 h 32"/>
                    <a:gd name="T30" fmla="*/ 2147483647 w 33"/>
                    <a:gd name="T31" fmla="*/ 2147483647 h 32"/>
                    <a:gd name="T32" fmla="*/ 2147483647 w 33"/>
                    <a:gd name="T33" fmla="*/ 2147483647 h 32"/>
                    <a:gd name="T34" fmla="*/ 2147483647 w 33"/>
                    <a:gd name="T35" fmla="*/ 2147483647 h 32"/>
                    <a:gd name="T36" fmla="*/ 2147483647 w 33"/>
                    <a:gd name="T37" fmla="*/ 2147483647 h 32"/>
                    <a:gd name="T38" fmla="*/ 2147483647 w 33"/>
                    <a:gd name="T39" fmla="*/ 2147483647 h 32"/>
                    <a:gd name="T40" fmla="*/ 2147483647 w 33"/>
                    <a:gd name="T41" fmla="*/ 2147483647 h 32"/>
                    <a:gd name="T42" fmla="*/ 2147483647 w 33"/>
                    <a:gd name="T43" fmla="*/ 2147483647 h 32"/>
                    <a:gd name="T44" fmla="*/ 2147483647 w 33"/>
                    <a:gd name="T45" fmla="*/ 0 h 32"/>
                    <a:gd name="T46" fmla="*/ 2147483647 w 33"/>
                    <a:gd name="T47" fmla="*/ 0 h 32"/>
                    <a:gd name="T48" fmla="*/ 2147483647 w 33"/>
                    <a:gd name="T49" fmla="*/ 2147483647 h 32"/>
                    <a:gd name="T50" fmla="*/ 2147483647 w 33"/>
                    <a:gd name="T51" fmla="*/ 2147483647 h 3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33"/>
                    <a:gd name="T79" fmla="*/ 0 h 32"/>
                    <a:gd name="T80" fmla="*/ 33 w 33"/>
                    <a:gd name="T81" fmla="*/ 32 h 32"/>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33" h="32">
                      <a:moveTo>
                        <a:pt x="24" y="4"/>
                      </a:moveTo>
                      <a:lnTo>
                        <a:pt x="24" y="4"/>
                      </a:lnTo>
                      <a:lnTo>
                        <a:pt x="20" y="8"/>
                      </a:lnTo>
                      <a:lnTo>
                        <a:pt x="16" y="12"/>
                      </a:lnTo>
                      <a:lnTo>
                        <a:pt x="12" y="16"/>
                      </a:lnTo>
                      <a:lnTo>
                        <a:pt x="4" y="20"/>
                      </a:lnTo>
                      <a:lnTo>
                        <a:pt x="0" y="24"/>
                      </a:lnTo>
                      <a:lnTo>
                        <a:pt x="4" y="32"/>
                      </a:lnTo>
                      <a:lnTo>
                        <a:pt x="12" y="28"/>
                      </a:lnTo>
                      <a:lnTo>
                        <a:pt x="16" y="24"/>
                      </a:lnTo>
                      <a:lnTo>
                        <a:pt x="20" y="20"/>
                      </a:lnTo>
                      <a:lnTo>
                        <a:pt x="24" y="16"/>
                      </a:lnTo>
                      <a:lnTo>
                        <a:pt x="28" y="12"/>
                      </a:lnTo>
                      <a:lnTo>
                        <a:pt x="33" y="8"/>
                      </a:lnTo>
                      <a:lnTo>
                        <a:pt x="28" y="8"/>
                      </a:lnTo>
                      <a:lnTo>
                        <a:pt x="33" y="8"/>
                      </a:lnTo>
                      <a:lnTo>
                        <a:pt x="33" y="4"/>
                      </a:lnTo>
                      <a:lnTo>
                        <a:pt x="28" y="0"/>
                      </a:lnTo>
                      <a:lnTo>
                        <a:pt x="24" y="0"/>
                      </a:lnTo>
                      <a:lnTo>
                        <a:pt x="24"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0" name="Freeform 178"/>
                <p:cNvSpPr>
                  <a:spLocks/>
                </p:cNvSpPr>
                <p:nvPr/>
              </p:nvSpPr>
              <p:spPr bwMode="auto">
                <a:xfrm>
                  <a:off x="1320800" y="3151188"/>
                  <a:ext cx="39688" cy="31750"/>
                </a:xfrm>
                <a:custGeom>
                  <a:avLst/>
                  <a:gdLst>
                    <a:gd name="T0" fmla="*/ 2147483647 w 25"/>
                    <a:gd name="T1" fmla="*/ 2147483647 h 20"/>
                    <a:gd name="T2" fmla="*/ 2147483647 w 25"/>
                    <a:gd name="T3" fmla="*/ 0 h 20"/>
                    <a:gd name="T4" fmla="*/ 0 w 25"/>
                    <a:gd name="T5" fmla="*/ 2147483647 h 20"/>
                    <a:gd name="T6" fmla="*/ 2147483647 w 25"/>
                    <a:gd name="T7" fmla="*/ 2147483647 h 20"/>
                    <a:gd name="T8" fmla="*/ 2147483647 w 25"/>
                    <a:gd name="T9" fmla="*/ 2147483647 h 20"/>
                    <a:gd name="T10" fmla="*/ 2147483647 w 25"/>
                    <a:gd name="T11" fmla="*/ 2147483647 h 20"/>
                    <a:gd name="T12" fmla="*/ 2147483647 w 25"/>
                    <a:gd name="T13" fmla="*/ 2147483647 h 20"/>
                    <a:gd name="T14" fmla="*/ 2147483647 w 25"/>
                    <a:gd name="T15" fmla="*/ 2147483647 h 20"/>
                    <a:gd name="T16" fmla="*/ 2147483647 w 25"/>
                    <a:gd name="T17" fmla="*/ 0 h 20"/>
                    <a:gd name="T18" fmla="*/ 2147483647 w 25"/>
                    <a:gd name="T19" fmla="*/ 0 h 20"/>
                    <a:gd name="T20" fmla="*/ 2147483647 w 25"/>
                    <a:gd name="T21" fmla="*/ 0 h 20"/>
                    <a:gd name="T22" fmla="*/ 2147483647 w 25"/>
                    <a:gd name="T23" fmla="*/ 2147483647 h 2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5"/>
                    <a:gd name="T37" fmla="*/ 0 h 20"/>
                    <a:gd name="T38" fmla="*/ 25 w 25"/>
                    <a:gd name="T39" fmla="*/ 20 h 2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5" h="20">
                      <a:moveTo>
                        <a:pt x="17" y="4"/>
                      </a:moveTo>
                      <a:lnTo>
                        <a:pt x="21" y="0"/>
                      </a:lnTo>
                      <a:lnTo>
                        <a:pt x="0" y="16"/>
                      </a:lnTo>
                      <a:lnTo>
                        <a:pt x="4" y="20"/>
                      </a:lnTo>
                      <a:lnTo>
                        <a:pt x="25" y="8"/>
                      </a:lnTo>
                      <a:lnTo>
                        <a:pt x="25" y="4"/>
                      </a:lnTo>
                      <a:lnTo>
                        <a:pt x="25" y="8"/>
                      </a:lnTo>
                      <a:lnTo>
                        <a:pt x="25" y="4"/>
                      </a:lnTo>
                      <a:lnTo>
                        <a:pt x="25" y="0"/>
                      </a:lnTo>
                      <a:lnTo>
                        <a:pt x="21" y="0"/>
                      </a:lnTo>
                      <a:lnTo>
                        <a:pt x="17"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1" name="Freeform 179"/>
                <p:cNvSpPr>
                  <a:spLocks/>
                </p:cNvSpPr>
                <p:nvPr/>
              </p:nvSpPr>
              <p:spPr bwMode="auto">
                <a:xfrm>
                  <a:off x="1347788" y="3114675"/>
                  <a:ext cx="12700" cy="42863"/>
                </a:xfrm>
                <a:custGeom>
                  <a:avLst/>
                  <a:gdLst>
                    <a:gd name="T0" fmla="*/ 0 w 8"/>
                    <a:gd name="T1" fmla="*/ 2147483647 h 27"/>
                    <a:gd name="T2" fmla="*/ 0 w 8"/>
                    <a:gd name="T3" fmla="*/ 2147483647 h 27"/>
                    <a:gd name="T4" fmla="*/ 0 w 8"/>
                    <a:gd name="T5" fmla="*/ 2147483647 h 27"/>
                    <a:gd name="T6" fmla="*/ 2147483647 w 8"/>
                    <a:gd name="T7" fmla="*/ 2147483647 h 27"/>
                    <a:gd name="T8" fmla="*/ 2147483647 w 8"/>
                    <a:gd name="T9" fmla="*/ 2147483647 h 27"/>
                    <a:gd name="T10" fmla="*/ 2147483647 w 8"/>
                    <a:gd name="T11" fmla="*/ 0 h 27"/>
                    <a:gd name="T12" fmla="*/ 2147483647 w 8"/>
                    <a:gd name="T13" fmla="*/ 2147483647 h 27"/>
                    <a:gd name="T14" fmla="*/ 2147483647 w 8"/>
                    <a:gd name="T15" fmla="*/ 0 h 27"/>
                    <a:gd name="T16" fmla="*/ 2147483647 w 8"/>
                    <a:gd name="T17" fmla="*/ 0 h 27"/>
                    <a:gd name="T18" fmla="*/ 0 w 8"/>
                    <a:gd name="T19" fmla="*/ 0 h 27"/>
                    <a:gd name="T20" fmla="*/ 0 w 8"/>
                    <a:gd name="T21" fmla="*/ 2147483647 h 27"/>
                    <a:gd name="T22" fmla="*/ 0 w 8"/>
                    <a:gd name="T23" fmla="*/ 2147483647 h 2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27"/>
                    <a:gd name="T38" fmla="*/ 8 w 8"/>
                    <a:gd name="T39" fmla="*/ 27 h 2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27">
                      <a:moveTo>
                        <a:pt x="0" y="4"/>
                      </a:moveTo>
                      <a:lnTo>
                        <a:pt x="0" y="4"/>
                      </a:lnTo>
                      <a:lnTo>
                        <a:pt x="0" y="27"/>
                      </a:lnTo>
                      <a:lnTo>
                        <a:pt x="8" y="27"/>
                      </a:lnTo>
                      <a:lnTo>
                        <a:pt x="8" y="4"/>
                      </a:lnTo>
                      <a:lnTo>
                        <a:pt x="8" y="0"/>
                      </a:lnTo>
                      <a:lnTo>
                        <a:pt x="8" y="4"/>
                      </a:lnTo>
                      <a:lnTo>
                        <a:pt x="8" y="0"/>
                      </a:lnTo>
                      <a:lnTo>
                        <a:pt x="4" y="0"/>
                      </a:lnTo>
                      <a:lnTo>
                        <a:pt x="0" y="0"/>
                      </a:lnTo>
                      <a:lnTo>
                        <a:pt x="0"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2" name="Freeform 180"/>
                <p:cNvSpPr>
                  <a:spLocks/>
                </p:cNvSpPr>
                <p:nvPr/>
              </p:nvSpPr>
              <p:spPr bwMode="auto">
                <a:xfrm>
                  <a:off x="1057275" y="2582863"/>
                  <a:ext cx="303213" cy="538163"/>
                </a:xfrm>
                <a:custGeom>
                  <a:avLst/>
                  <a:gdLst>
                    <a:gd name="T0" fmla="*/ 2147483647 w 191"/>
                    <a:gd name="T1" fmla="*/ 2147483647 h 339"/>
                    <a:gd name="T2" fmla="*/ 0 w 191"/>
                    <a:gd name="T3" fmla="*/ 2147483647 h 339"/>
                    <a:gd name="T4" fmla="*/ 2147483647 w 191"/>
                    <a:gd name="T5" fmla="*/ 2147483647 h 339"/>
                    <a:gd name="T6" fmla="*/ 2147483647 w 191"/>
                    <a:gd name="T7" fmla="*/ 2147483647 h 339"/>
                    <a:gd name="T8" fmla="*/ 2147483647 w 191"/>
                    <a:gd name="T9" fmla="*/ 0 h 339"/>
                    <a:gd name="T10" fmla="*/ 2147483647 w 191"/>
                    <a:gd name="T11" fmla="*/ 0 h 339"/>
                    <a:gd name="T12" fmla="*/ 2147483647 w 191"/>
                    <a:gd name="T13" fmla="*/ 0 h 339"/>
                    <a:gd name="T14" fmla="*/ 2147483647 w 191"/>
                    <a:gd name="T15" fmla="*/ 0 h 339"/>
                    <a:gd name="T16" fmla="*/ 0 w 191"/>
                    <a:gd name="T17" fmla="*/ 0 h 339"/>
                    <a:gd name="T18" fmla="*/ 0 w 191"/>
                    <a:gd name="T19" fmla="*/ 0 h 339"/>
                    <a:gd name="T20" fmla="*/ 0 w 191"/>
                    <a:gd name="T21" fmla="*/ 2147483647 h 339"/>
                    <a:gd name="T22" fmla="*/ 2147483647 w 191"/>
                    <a:gd name="T23" fmla="*/ 2147483647 h 33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1"/>
                    <a:gd name="T37" fmla="*/ 0 h 339"/>
                    <a:gd name="T38" fmla="*/ 191 w 191"/>
                    <a:gd name="T39" fmla="*/ 339 h 33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1" h="339">
                      <a:moveTo>
                        <a:pt x="4" y="8"/>
                      </a:moveTo>
                      <a:lnTo>
                        <a:pt x="0" y="4"/>
                      </a:lnTo>
                      <a:lnTo>
                        <a:pt x="183" y="339"/>
                      </a:lnTo>
                      <a:lnTo>
                        <a:pt x="191" y="335"/>
                      </a:lnTo>
                      <a:lnTo>
                        <a:pt x="8" y="0"/>
                      </a:lnTo>
                      <a:lnTo>
                        <a:pt x="4" y="0"/>
                      </a:lnTo>
                      <a:lnTo>
                        <a:pt x="8" y="0"/>
                      </a:lnTo>
                      <a:lnTo>
                        <a:pt x="4" y="0"/>
                      </a:lnTo>
                      <a:lnTo>
                        <a:pt x="0" y="0"/>
                      </a:lnTo>
                      <a:lnTo>
                        <a:pt x="0" y="4"/>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3" name="Freeform 181"/>
                <p:cNvSpPr>
                  <a:spLocks/>
                </p:cNvSpPr>
                <p:nvPr/>
              </p:nvSpPr>
              <p:spPr bwMode="auto">
                <a:xfrm>
                  <a:off x="1063625" y="2563813"/>
                  <a:ext cx="84138" cy="638175"/>
                </a:xfrm>
                <a:custGeom>
                  <a:avLst/>
                  <a:gdLst>
                    <a:gd name="T0" fmla="*/ 2147483647 w 53"/>
                    <a:gd name="T1" fmla="*/ 2147483647 h 402"/>
                    <a:gd name="T2" fmla="*/ 2147483647 w 53"/>
                    <a:gd name="T3" fmla="*/ 0 h 402"/>
                    <a:gd name="T4" fmla="*/ 0 w 53"/>
                    <a:gd name="T5" fmla="*/ 2147483647 h 402"/>
                    <a:gd name="T6" fmla="*/ 0 w 53"/>
                    <a:gd name="T7" fmla="*/ 2147483647 h 402"/>
                    <a:gd name="T8" fmla="*/ 2147483647 w 53"/>
                    <a:gd name="T9" fmla="*/ 2147483647 h 402"/>
                    <a:gd name="T10" fmla="*/ 2147483647 w 53"/>
                    <a:gd name="T11" fmla="*/ 2147483647 h 402"/>
                    <a:gd name="T12" fmla="*/ 0 60000 65536"/>
                    <a:gd name="T13" fmla="*/ 0 60000 65536"/>
                    <a:gd name="T14" fmla="*/ 0 60000 65536"/>
                    <a:gd name="T15" fmla="*/ 0 60000 65536"/>
                    <a:gd name="T16" fmla="*/ 0 60000 65536"/>
                    <a:gd name="T17" fmla="*/ 0 60000 65536"/>
                    <a:gd name="T18" fmla="*/ 0 w 53"/>
                    <a:gd name="T19" fmla="*/ 0 h 402"/>
                    <a:gd name="T20" fmla="*/ 53 w 53"/>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53" h="402">
                      <a:moveTo>
                        <a:pt x="53" y="402"/>
                      </a:moveTo>
                      <a:lnTo>
                        <a:pt x="53" y="0"/>
                      </a:lnTo>
                      <a:lnTo>
                        <a:pt x="0" y="16"/>
                      </a:lnTo>
                      <a:lnTo>
                        <a:pt x="0" y="398"/>
                      </a:lnTo>
                      <a:lnTo>
                        <a:pt x="53" y="402"/>
                      </a:lnTo>
                      <a:close/>
                    </a:path>
                  </a:pathLst>
                </a:custGeom>
                <a:solidFill>
                  <a:srgbClr val="999999"/>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4" name="Freeform 182"/>
                <p:cNvSpPr>
                  <a:spLocks/>
                </p:cNvSpPr>
                <p:nvPr/>
              </p:nvSpPr>
              <p:spPr bwMode="auto">
                <a:xfrm>
                  <a:off x="1141413" y="2559050"/>
                  <a:ext cx="12700" cy="642938"/>
                </a:xfrm>
                <a:custGeom>
                  <a:avLst/>
                  <a:gdLst>
                    <a:gd name="T0" fmla="*/ 2147483647 w 8"/>
                    <a:gd name="T1" fmla="*/ 2147483647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0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2147483647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7"/>
                      </a:moveTo>
                      <a:lnTo>
                        <a:pt x="0" y="3"/>
                      </a:lnTo>
                      <a:lnTo>
                        <a:pt x="0" y="405"/>
                      </a:lnTo>
                      <a:lnTo>
                        <a:pt x="8" y="405"/>
                      </a:lnTo>
                      <a:lnTo>
                        <a:pt x="8" y="3"/>
                      </a:lnTo>
                      <a:lnTo>
                        <a:pt x="4" y="0"/>
                      </a:lnTo>
                      <a:lnTo>
                        <a:pt x="8" y="3"/>
                      </a:lnTo>
                      <a:lnTo>
                        <a:pt x="8" y="0"/>
                      </a:lnTo>
                      <a:lnTo>
                        <a:pt x="4" y="0"/>
                      </a:lnTo>
                      <a:lnTo>
                        <a:pt x="0" y="0"/>
                      </a:lnTo>
                      <a:lnTo>
                        <a:pt x="0" y="3"/>
                      </a:lnTo>
                      <a:lnTo>
                        <a:pt x="8" y="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5" name="Freeform 183"/>
                <p:cNvSpPr>
                  <a:spLocks/>
                </p:cNvSpPr>
                <p:nvPr/>
              </p:nvSpPr>
              <p:spPr bwMode="auto">
                <a:xfrm>
                  <a:off x="1057275" y="2559050"/>
                  <a:ext cx="96838" cy="36513"/>
                </a:xfrm>
                <a:custGeom>
                  <a:avLst/>
                  <a:gdLst>
                    <a:gd name="T0" fmla="*/ 2147483647 w 61"/>
                    <a:gd name="T1" fmla="*/ 2147483647 h 23"/>
                    <a:gd name="T2" fmla="*/ 2147483647 w 61"/>
                    <a:gd name="T3" fmla="*/ 2147483647 h 23"/>
                    <a:gd name="T4" fmla="*/ 2147483647 w 61"/>
                    <a:gd name="T5" fmla="*/ 2147483647 h 23"/>
                    <a:gd name="T6" fmla="*/ 2147483647 w 61"/>
                    <a:gd name="T7" fmla="*/ 0 h 23"/>
                    <a:gd name="T8" fmla="*/ 2147483647 w 61"/>
                    <a:gd name="T9" fmla="*/ 2147483647 h 23"/>
                    <a:gd name="T10" fmla="*/ 0 w 61"/>
                    <a:gd name="T11" fmla="*/ 2147483647 h 23"/>
                    <a:gd name="T12" fmla="*/ 2147483647 w 61"/>
                    <a:gd name="T13" fmla="*/ 2147483647 h 23"/>
                    <a:gd name="T14" fmla="*/ 0 w 61"/>
                    <a:gd name="T15" fmla="*/ 2147483647 h 23"/>
                    <a:gd name="T16" fmla="*/ 0 w 61"/>
                    <a:gd name="T17" fmla="*/ 2147483647 h 23"/>
                    <a:gd name="T18" fmla="*/ 0 w 61"/>
                    <a:gd name="T19" fmla="*/ 2147483647 h 23"/>
                    <a:gd name="T20" fmla="*/ 2147483647 w 61"/>
                    <a:gd name="T21" fmla="*/ 2147483647 h 23"/>
                    <a:gd name="T22" fmla="*/ 2147483647 w 61"/>
                    <a:gd name="T23" fmla="*/ 2147483647 h 23"/>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1"/>
                    <a:gd name="T37" fmla="*/ 0 h 23"/>
                    <a:gd name="T38" fmla="*/ 61 w 61"/>
                    <a:gd name="T39" fmla="*/ 23 h 23"/>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1" h="23">
                      <a:moveTo>
                        <a:pt x="8" y="19"/>
                      </a:moveTo>
                      <a:lnTo>
                        <a:pt x="4" y="23"/>
                      </a:lnTo>
                      <a:lnTo>
                        <a:pt x="61" y="7"/>
                      </a:lnTo>
                      <a:lnTo>
                        <a:pt x="57" y="0"/>
                      </a:lnTo>
                      <a:lnTo>
                        <a:pt x="4" y="15"/>
                      </a:lnTo>
                      <a:lnTo>
                        <a:pt x="0" y="19"/>
                      </a:lnTo>
                      <a:lnTo>
                        <a:pt x="4" y="15"/>
                      </a:lnTo>
                      <a:lnTo>
                        <a:pt x="0" y="15"/>
                      </a:lnTo>
                      <a:lnTo>
                        <a:pt x="0" y="19"/>
                      </a:lnTo>
                      <a:lnTo>
                        <a:pt x="0" y="23"/>
                      </a:lnTo>
                      <a:lnTo>
                        <a:pt x="4" y="23"/>
                      </a:lnTo>
                      <a:lnTo>
                        <a:pt x="8" y="19"/>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6" name="Freeform 184"/>
                <p:cNvSpPr>
                  <a:spLocks/>
                </p:cNvSpPr>
                <p:nvPr/>
              </p:nvSpPr>
              <p:spPr bwMode="auto">
                <a:xfrm>
                  <a:off x="1057275" y="2589213"/>
                  <a:ext cx="12700" cy="612775"/>
                </a:xfrm>
                <a:custGeom>
                  <a:avLst/>
                  <a:gdLst>
                    <a:gd name="T0" fmla="*/ 2147483647 w 8"/>
                    <a:gd name="T1" fmla="*/ 2147483647 h 386"/>
                    <a:gd name="T2" fmla="*/ 2147483647 w 8"/>
                    <a:gd name="T3" fmla="*/ 2147483647 h 386"/>
                    <a:gd name="T4" fmla="*/ 2147483647 w 8"/>
                    <a:gd name="T5" fmla="*/ 0 h 386"/>
                    <a:gd name="T6" fmla="*/ 0 w 8"/>
                    <a:gd name="T7" fmla="*/ 0 h 386"/>
                    <a:gd name="T8" fmla="*/ 0 w 8"/>
                    <a:gd name="T9" fmla="*/ 2147483647 h 386"/>
                    <a:gd name="T10" fmla="*/ 2147483647 w 8"/>
                    <a:gd name="T11" fmla="*/ 2147483647 h 386"/>
                    <a:gd name="T12" fmla="*/ 0 w 8"/>
                    <a:gd name="T13" fmla="*/ 2147483647 h 386"/>
                    <a:gd name="T14" fmla="*/ 0 w 8"/>
                    <a:gd name="T15" fmla="*/ 2147483647 h 386"/>
                    <a:gd name="T16" fmla="*/ 2147483647 w 8"/>
                    <a:gd name="T17" fmla="*/ 2147483647 h 386"/>
                    <a:gd name="T18" fmla="*/ 2147483647 w 8"/>
                    <a:gd name="T19" fmla="*/ 2147483647 h 386"/>
                    <a:gd name="T20" fmla="*/ 2147483647 w 8"/>
                    <a:gd name="T21" fmla="*/ 2147483647 h 386"/>
                    <a:gd name="T22" fmla="*/ 2147483647 w 8"/>
                    <a:gd name="T23" fmla="*/ 2147483647 h 38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386"/>
                    <a:gd name="T38" fmla="*/ 8 w 8"/>
                    <a:gd name="T39" fmla="*/ 386 h 38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386">
                      <a:moveTo>
                        <a:pt x="4" y="378"/>
                      </a:moveTo>
                      <a:lnTo>
                        <a:pt x="8" y="382"/>
                      </a:lnTo>
                      <a:lnTo>
                        <a:pt x="8" y="0"/>
                      </a:lnTo>
                      <a:lnTo>
                        <a:pt x="0" y="0"/>
                      </a:lnTo>
                      <a:lnTo>
                        <a:pt x="0" y="382"/>
                      </a:lnTo>
                      <a:lnTo>
                        <a:pt x="4" y="386"/>
                      </a:lnTo>
                      <a:lnTo>
                        <a:pt x="0" y="382"/>
                      </a:lnTo>
                      <a:lnTo>
                        <a:pt x="0" y="386"/>
                      </a:lnTo>
                      <a:lnTo>
                        <a:pt x="4" y="386"/>
                      </a:lnTo>
                      <a:lnTo>
                        <a:pt x="8" y="386"/>
                      </a:lnTo>
                      <a:lnTo>
                        <a:pt x="8" y="382"/>
                      </a:lnTo>
                      <a:lnTo>
                        <a:pt x="4" y="37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7" name="Freeform 185"/>
                <p:cNvSpPr>
                  <a:spLocks/>
                </p:cNvSpPr>
                <p:nvPr/>
              </p:nvSpPr>
              <p:spPr bwMode="auto">
                <a:xfrm>
                  <a:off x="1063625" y="3189288"/>
                  <a:ext cx="90488" cy="25400"/>
                </a:xfrm>
                <a:custGeom>
                  <a:avLst/>
                  <a:gdLst>
                    <a:gd name="T0" fmla="*/ 2147483647 w 57"/>
                    <a:gd name="T1" fmla="*/ 2147483647 h 16"/>
                    <a:gd name="T2" fmla="*/ 2147483647 w 57"/>
                    <a:gd name="T3" fmla="*/ 2147483647 h 16"/>
                    <a:gd name="T4" fmla="*/ 0 w 57"/>
                    <a:gd name="T5" fmla="*/ 0 h 16"/>
                    <a:gd name="T6" fmla="*/ 0 w 57"/>
                    <a:gd name="T7" fmla="*/ 2147483647 h 16"/>
                    <a:gd name="T8" fmla="*/ 2147483647 w 57"/>
                    <a:gd name="T9" fmla="*/ 2147483647 h 16"/>
                    <a:gd name="T10" fmla="*/ 2147483647 w 57"/>
                    <a:gd name="T11" fmla="*/ 2147483647 h 16"/>
                    <a:gd name="T12" fmla="*/ 2147483647 w 57"/>
                    <a:gd name="T13" fmla="*/ 2147483647 h 16"/>
                    <a:gd name="T14" fmla="*/ 2147483647 w 57"/>
                    <a:gd name="T15" fmla="*/ 2147483647 h 16"/>
                    <a:gd name="T16" fmla="*/ 2147483647 w 57"/>
                    <a:gd name="T17" fmla="*/ 2147483647 h 16"/>
                    <a:gd name="T18" fmla="*/ 2147483647 w 57"/>
                    <a:gd name="T19" fmla="*/ 2147483647 h 16"/>
                    <a:gd name="T20" fmla="*/ 2147483647 w 57"/>
                    <a:gd name="T21" fmla="*/ 2147483647 h 16"/>
                    <a:gd name="T22" fmla="*/ 2147483647 w 57"/>
                    <a:gd name="T23" fmla="*/ 2147483647 h 1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57"/>
                    <a:gd name="T37" fmla="*/ 0 h 16"/>
                    <a:gd name="T38" fmla="*/ 57 w 57"/>
                    <a:gd name="T39" fmla="*/ 16 h 1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57" h="16">
                      <a:moveTo>
                        <a:pt x="49" y="8"/>
                      </a:moveTo>
                      <a:lnTo>
                        <a:pt x="53" y="4"/>
                      </a:lnTo>
                      <a:lnTo>
                        <a:pt x="0" y="0"/>
                      </a:lnTo>
                      <a:lnTo>
                        <a:pt x="0" y="8"/>
                      </a:lnTo>
                      <a:lnTo>
                        <a:pt x="53" y="16"/>
                      </a:lnTo>
                      <a:lnTo>
                        <a:pt x="57" y="8"/>
                      </a:lnTo>
                      <a:lnTo>
                        <a:pt x="53" y="16"/>
                      </a:lnTo>
                      <a:lnTo>
                        <a:pt x="57" y="12"/>
                      </a:lnTo>
                      <a:lnTo>
                        <a:pt x="57" y="8"/>
                      </a:lnTo>
                      <a:lnTo>
                        <a:pt x="53" y="4"/>
                      </a:lnTo>
                      <a:lnTo>
                        <a:pt x="49"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8" name="Freeform 186"/>
                <p:cNvSpPr>
                  <a:spLocks/>
                </p:cNvSpPr>
                <p:nvPr/>
              </p:nvSpPr>
              <p:spPr bwMode="auto">
                <a:xfrm>
                  <a:off x="1147763" y="2563813"/>
                  <a:ext cx="225425" cy="638175"/>
                </a:xfrm>
                <a:custGeom>
                  <a:avLst/>
                  <a:gdLst>
                    <a:gd name="T0" fmla="*/ 0 w 142"/>
                    <a:gd name="T1" fmla="*/ 2147483647 h 402"/>
                    <a:gd name="T2" fmla="*/ 0 w 142"/>
                    <a:gd name="T3" fmla="*/ 0 h 402"/>
                    <a:gd name="T4" fmla="*/ 2147483647 w 142"/>
                    <a:gd name="T5" fmla="*/ 2147483647 h 402"/>
                    <a:gd name="T6" fmla="*/ 2147483647 w 142"/>
                    <a:gd name="T7" fmla="*/ 2147483647 h 402"/>
                    <a:gd name="T8" fmla="*/ 0 w 142"/>
                    <a:gd name="T9" fmla="*/ 2147483647 h 402"/>
                    <a:gd name="T10" fmla="*/ 0 w 142"/>
                    <a:gd name="T11" fmla="*/ 2147483647 h 402"/>
                    <a:gd name="T12" fmla="*/ 0 60000 65536"/>
                    <a:gd name="T13" fmla="*/ 0 60000 65536"/>
                    <a:gd name="T14" fmla="*/ 0 60000 65536"/>
                    <a:gd name="T15" fmla="*/ 0 60000 65536"/>
                    <a:gd name="T16" fmla="*/ 0 60000 65536"/>
                    <a:gd name="T17" fmla="*/ 0 60000 65536"/>
                    <a:gd name="T18" fmla="*/ 0 w 142"/>
                    <a:gd name="T19" fmla="*/ 0 h 402"/>
                    <a:gd name="T20" fmla="*/ 142 w 142"/>
                    <a:gd name="T21" fmla="*/ 402 h 402"/>
                  </a:gdLst>
                  <a:ahLst/>
                  <a:cxnLst>
                    <a:cxn ang="T12">
                      <a:pos x="T0" y="T1"/>
                    </a:cxn>
                    <a:cxn ang="T13">
                      <a:pos x="T2" y="T3"/>
                    </a:cxn>
                    <a:cxn ang="T14">
                      <a:pos x="T4" y="T5"/>
                    </a:cxn>
                    <a:cxn ang="T15">
                      <a:pos x="T6" y="T7"/>
                    </a:cxn>
                    <a:cxn ang="T16">
                      <a:pos x="T8" y="T9"/>
                    </a:cxn>
                    <a:cxn ang="T17">
                      <a:pos x="T10" y="T11"/>
                    </a:cxn>
                  </a:cxnLst>
                  <a:rect l="T18" t="T19" r="T20" b="T21"/>
                  <a:pathLst>
                    <a:path w="142" h="402">
                      <a:moveTo>
                        <a:pt x="0" y="402"/>
                      </a:moveTo>
                      <a:lnTo>
                        <a:pt x="0" y="0"/>
                      </a:lnTo>
                      <a:lnTo>
                        <a:pt x="142" y="63"/>
                      </a:lnTo>
                      <a:lnTo>
                        <a:pt x="142" y="355"/>
                      </a:lnTo>
                      <a:lnTo>
                        <a:pt x="0" y="402"/>
                      </a:lnTo>
                      <a:close/>
                    </a:path>
                  </a:pathLst>
                </a:custGeom>
                <a:solidFill>
                  <a:srgbClr val="FFFFFF"/>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89" name="Freeform 187"/>
                <p:cNvSpPr>
                  <a:spLocks/>
                </p:cNvSpPr>
                <p:nvPr/>
              </p:nvSpPr>
              <p:spPr bwMode="auto">
                <a:xfrm>
                  <a:off x="1141413" y="2559050"/>
                  <a:ext cx="12700" cy="642938"/>
                </a:xfrm>
                <a:custGeom>
                  <a:avLst/>
                  <a:gdLst>
                    <a:gd name="T0" fmla="*/ 2147483647 w 8"/>
                    <a:gd name="T1" fmla="*/ 0 h 405"/>
                    <a:gd name="T2" fmla="*/ 0 w 8"/>
                    <a:gd name="T3" fmla="*/ 2147483647 h 405"/>
                    <a:gd name="T4" fmla="*/ 0 w 8"/>
                    <a:gd name="T5" fmla="*/ 2147483647 h 405"/>
                    <a:gd name="T6" fmla="*/ 2147483647 w 8"/>
                    <a:gd name="T7" fmla="*/ 2147483647 h 405"/>
                    <a:gd name="T8" fmla="*/ 2147483647 w 8"/>
                    <a:gd name="T9" fmla="*/ 2147483647 h 405"/>
                    <a:gd name="T10" fmla="*/ 2147483647 w 8"/>
                    <a:gd name="T11" fmla="*/ 2147483647 h 405"/>
                    <a:gd name="T12" fmla="*/ 2147483647 w 8"/>
                    <a:gd name="T13" fmla="*/ 2147483647 h 405"/>
                    <a:gd name="T14" fmla="*/ 2147483647 w 8"/>
                    <a:gd name="T15" fmla="*/ 0 h 405"/>
                    <a:gd name="T16" fmla="*/ 2147483647 w 8"/>
                    <a:gd name="T17" fmla="*/ 0 h 405"/>
                    <a:gd name="T18" fmla="*/ 0 w 8"/>
                    <a:gd name="T19" fmla="*/ 0 h 405"/>
                    <a:gd name="T20" fmla="*/ 0 w 8"/>
                    <a:gd name="T21" fmla="*/ 2147483647 h 405"/>
                    <a:gd name="T22" fmla="*/ 2147483647 w 8"/>
                    <a:gd name="T23" fmla="*/ 0 h 40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405"/>
                    <a:gd name="T38" fmla="*/ 8 w 8"/>
                    <a:gd name="T39" fmla="*/ 405 h 40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405">
                      <a:moveTo>
                        <a:pt x="8" y="0"/>
                      </a:moveTo>
                      <a:lnTo>
                        <a:pt x="0" y="3"/>
                      </a:lnTo>
                      <a:lnTo>
                        <a:pt x="0" y="405"/>
                      </a:lnTo>
                      <a:lnTo>
                        <a:pt x="8" y="405"/>
                      </a:lnTo>
                      <a:lnTo>
                        <a:pt x="8" y="3"/>
                      </a:lnTo>
                      <a:lnTo>
                        <a:pt x="4" y="7"/>
                      </a:lnTo>
                      <a:lnTo>
                        <a:pt x="8" y="3"/>
                      </a:lnTo>
                      <a:lnTo>
                        <a:pt x="8" y="0"/>
                      </a:lnTo>
                      <a:lnTo>
                        <a:pt x="4" y="0"/>
                      </a:lnTo>
                      <a:lnTo>
                        <a:pt x="0" y="0"/>
                      </a:lnTo>
                      <a:lnTo>
                        <a:pt x="0" y="3"/>
                      </a:lnTo>
                      <a:lnTo>
                        <a:pt x="8" y="0"/>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90" name="Freeform 188"/>
                <p:cNvSpPr>
                  <a:spLocks/>
                </p:cNvSpPr>
                <p:nvPr/>
              </p:nvSpPr>
              <p:spPr bwMode="auto">
                <a:xfrm>
                  <a:off x="1147763" y="2559050"/>
                  <a:ext cx="231775" cy="111125"/>
                </a:xfrm>
                <a:custGeom>
                  <a:avLst/>
                  <a:gdLst>
                    <a:gd name="T0" fmla="*/ 2147483647 w 146"/>
                    <a:gd name="T1" fmla="*/ 2147483647 h 70"/>
                    <a:gd name="T2" fmla="*/ 2147483647 w 146"/>
                    <a:gd name="T3" fmla="*/ 2147483647 h 70"/>
                    <a:gd name="T4" fmla="*/ 2147483647 w 146"/>
                    <a:gd name="T5" fmla="*/ 0 h 70"/>
                    <a:gd name="T6" fmla="*/ 0 w 146"/>
                    <a:gd name="T7" fmla="*/ 2147483647 h 70"/>
                    <a:gd name="T8" fmla="*/ 2147483647 w 146"/>
                    <a:gd name="T9" fmla="*/ 2147483647 h 70"/>
                    <a:gd name="T10" fmla="*/ 2147483647 w 146"/>
                    <a:gd name="T11" fmla="*/ 2147483647 h 70"/>
                    <a:gd name="T12" fmla="*/ 2147483647 w 146"/>
                    <a:gd name="T13" fmla="*/ 2147483647 h 70"/>
                    <a:gd name="T14" fmla="*/ 2147483647 w 146"/>
                    <a:gd name="T15" fmla="*/ 2147483647 h 70"/>
                    <a:gd name="T16" fmla="*/ 2147483647 w 146"/>
                    <a:gd name="T17" fmla="*/ 2147483647 h 70"/>
                    <a:gd name="T18" fmla="*/ 2147483647 w 146"/>
                    <a:gd name="T19" fmla="*/ 2147483647 h 70"/>
                    <a:gd name="T20" fmla="*/ 2147483647 w 146"/>
                    <a:gd name="T21" fmla="*/ 2147483647 h 70"/>
                    <a:gd name="T22" fmla="*/ 2147483647 w 146"/>
                    <a:gd name="T23" fmla="*/ 2147483647 h 70"/>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70"/>
                    <a:gd name="T38" fmla="*/ 146 w 146"/>
                    <a:gd name="T39" fmla="*/ 70 h 70"/>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70">
                      <a:moveTo>
                        <a:pt x="146" y="66"/>
                      </a:moveTo>
                      <a:lnTo>
                        <a:pt x="142" y="62"/>
                      </a:lnTo>
                      <a:lnTo>
                        <a:pt x="4" y="0"/>
                      </a:lnTo>
                      <a:lnTo>
                        <a:pt x="0" y="7"/>
                      </a:lnTo>
                      <a:lnTo>
                        <a:pt x="138" y="70"/>
                      </a:lnTo>
                      <a:lnTo>
                        <a:pt x="134" y="66"/>
                      </a:lnTo>
                      <a:lnTo>
                        <a:pt x="138" y="70"/>
                      </a:lnTo>
                      <a:lnTo>
                        <a:pt x="142" y="70"/>
                      </a:lnTo>
                      <a:lnTo>
                        <a:pt x="146" y="66"/>
                      </a:lnTo>
                      <a:lnTo>
                        <a:pt x="146" y="62"/>
                      </a:lnTo>
                      <a:lnTo>
                        <a:pt x="142" y="62"/>
                      </a:lnTo>
                      <a:lnTo>
                        <a:pt x="146" y="6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91" name="Freeform 189"/>
                <p:cNvSpPr>
                  <a:spLocks/>
                </p:cNvSpPr>
                <p:nvPr/>
              </p:nvSpPr>
              <p:spPr bwMode="auto">
                <a:xfrm>
                  <a:off x="1360488" y="2663825"/>
                  <a:ext cx="19050" cy="469900"/>
                </a:xfrm>
                <a:custGeom>
                  <a:avLst/>
                  <a:gdLst>
                    <a:gd name="T0" fmla="*/ 2147483647 w 12"/>
                    <a:gd name="T1" fmla="*/ 2147483647 h 296"/>
                    <a:gd name="T2" fmla="*/ 2147483647 w 12"/>
                    <a:gd name="T3" fmla="*/ 2147483647 h 296"/>
                    <a:gd name="T4" fmla="*/ 2147483647 w 12"/>
                    <a:gd name="T5" fmla="*/ 0 h 296"/>
                    <a:gd name="T6" fmla="*/ 0 w 12"/>
                    <a:gd name="T7" fmla="*/ 0 h 296"/>
                    <a:gd name="T8" fmla="*/ 0 w 12"/>
                    <a:gd name="T9" fmla="*/ 2147483647 h 296"/>
                    <a:gd name="T10" fmla="*/ 2147483647 w 12"/>
                    <a:gd name="T11" fmla="*/ 2147483647 h 296"/>
                    <a:gd name="T12" fmla="*/ 0 w 12"/>
                    <a:gd name="T13" fmla="*/ 2147483647 h 296"/>
                    <a:gd name="T14" fmla="*/ 2147483647 w 12"/>
                    <a:gd name="T15" fmla="*/ 2147483647 h 296"/>
                    <a:gd name="T16" fmla="*/ 2147483647 w 12"/>
                    <a:gd name="T17" fmla="*/ 2147483647 h 296"/>
                    <a:gd name="T18" fmla="*/ 2147483647 w 12"/>
                    <a:gd name="T19" fmla="*/ 2147483647 h 296"/>
                    <a:gd name="T20" fmla="*/ 2147483647 w 12"/>
                    <a:gd name="T21" fmla="*/ 2147483647 h 296"/>
                    <a:gd name="T22" fmla="*/ 2147483647 w 12"/>
                    <a:gd name="T23" fmla="*/ 2147483647 h 29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296"/>
                    <a:gd name="T38" fmla="*/ 12 w 12"/>
                    <a:gd name="T39" fmla="*/ 296 h 29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296">
                      <a:moveTo>
                        <a:pt x="8" y="296"/>
                      </a:moveTo>
                      <a:lnTo>
                        <a:pt x="12" y="292"/>
                      </a:lnTo>
                      <a:lnTo>
                        <a:pt x="12" y="0"/>
                      </a:lnTo>
                      <a:lnTo>
                        <a:pt x="0" y="0"/>
                      </a:lnTo>
                      <a:lnTo>
                        <a:pt x="0" y="292"/>
                      </a:lnTo>
                      <a:lnTo>
                        <a:pt x="4" y="288"/>
                      </a:lnTo>
                      <a:lnTo>
                        <a:pt x="0" y="292"/>
                      </a:lnTo>
                      <a:lnTo>
                        <a:pt x="4" y="296"/>
                      </a:lnTo>
                      <a:lnTo>
                        <a:pt x="8" y="296"/>
                      </a:lnTo>
                      <a:lnTo>
                        <a:pt x="12" y="292"/>
                      </a:lnTo>
                      <a:lnTo>
                        <a:pt x="8" y="296"/>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92" name="Freeform 190"/>
                <p:cNvSpPr>
                  <a:spLocks/>
                </p:cNvSpPr>
                <p:nvPr/>
              </p:nvSpPr>
              <p:spPr bwMode="auto">
                <a:xfrm>
                  <a:off x="1141413" y="3121025"/>
                  <a:ext cx="231775" cy="93663"/>
                </a:xfrm>
                <a:custGeom>
                  <a:avLst/>
                  <a:gdLst>
                    <a:gd name="T0" fmla="*/ 0 w 146"/>
                    <a:gd name="T1" fmla="*/ 2147483647 h 59"/>
                    <a:gd name="T2" fmla="*/ 2147483647 w 146"/>
                    <a:gd name="T3" fmla="*/ 2147483647 h 59"/>
                    <a:gd name="T4" fmla="*/ 2147483647 w 146"/>
                    <a:gd name="T5" fmla="*/ 2147483647 h 59"/>
                    <a:gd name="T6" fmla="*/ 2147483647 w 146"/>
                    <a:gd name="T7" fmla="*/ 0 h 59"/>
                    <a:gd name="T8" fmla="*/ 2147483647 w 146"/>
                    <a:gd name="T9" fmla="*/ 2147483647 h 59"/>
                    <a:gd name="T10" fmla="*/ 2147483647 w 146"/>
                    <a:gd name="T11" fmla="*/ 2147483647 h 59"/>
                    <a:gd name="T12" fmla="*/ 2147483647 w 146"/>
                    <a:gd name="T13" fmla="*/ 2147483647 h 59"/>
                    <a:gd name="T14" fmla="*/ 0 w 146"/>
                    <a:gd name="T15" fmla="*/ 2147483647 h 59"/>
                    <a:gd name="T16" fmla="*/ 0 w 146"/>
                    <a:gd name="T17" fmla="*/ 2147483647 h 59"/>
                    <a:gd name="T18" fmla="*/ 0 w 146"/>
                    <a:gd name="T19" fmla="*/ 2147483647 h 59"/>
                    <a:gd name="T20" fmla="*/ 2147483647 w 146"/>
                    <a:gd name="T21" fmla="*/ 2147483647 h 59"/>
                    <a:gd name="T22" fmla="*/ 0 w 146"/>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46"/>
                    <a:gd name="T37" fmla="*/ 0 h 59"/>
                    <a:gd name="T38" fmla="*/ 146 w 146"/>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46" h="59">
                      <a:moveTo>
                        <a:pt x="0" y="51"/>
                      </a:moveTo>
                      <a:lnTo>
                        <a:pt x="4" y="59"/>
                      </a:lnTo>
                      <a:lnTo>
                        <a:pt x="146" y="8"/>
                      </a:lnTo>
                      <a:lnTo>
                        <a:pt x="142" y="0"/>
                      </a:lnTo>
                      <a:lnTo>
                        <a:pt x="4" y="47"/>
                      </a:lnTo>
                      <a:lnTo>
                        <a:pt x="8" y="51"/>
                      </a:lnTo>
                      <a:lnTo>
                        <a:pt x="4" y="47"/>
                      </a:lnTo>
                      <a:lnTo>
                        <a:pt x="0" y="51"/>
                      </a:lnTo>
                      <a:lnTo>
                        <a:pt x="0" y="55"/>
                      </a:lnTo>
                      <a:lnTo>
                        <a:pt x="4" y="59"/>
                      </a:lnTo>
                      <a:lnTo>
                        <a:pt x="0" y="5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93" name="Freeform 191"/>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close/>
                    </a:path>
                  </a:pathLst>
                </a:custGeom>
                <a:solidFill>
                  <a:srgbClr val="666666"/>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94" name="Freeform 192"/>
                <p:cNvSpPr>
                  <a:spLocks/>
                </p:cNvSpPr>
                <p:nvPr/>
              </p:nvSpPr>
              <p:spPr bwMode="auto">
                <a:xfrm>
                  <a:off x="1076325" y="2582863"/>
                  <a:ext cx="52388" cy="606425"/>
                </a:xfrm>
                <a:custGeom>
                  <a:avLst/>
                  <a:gdLst>
                    <a:gd name="T0" fmla="*/ 2147483647 w 33"/>
                    <a:gd name="T1" fmla="*/ 2147483647 h 382"/>
                    <a:gd name="T2" fmla="*/ 2147483647 w 33"/>
                    <a:gd name="T3" fmla="*/ 2147483647 h 382"/>
                    <a:gd name="T4" fmla="*/ 2147483647 w 33"/>
                    <a:gd name="T5" fmla="*/ 2147483647 h 382"/>
                    <a:gd name="T6" fmla="*/ 2147483647 w 33"/>
                    <a:gd name="T7" fmla="*/ 2147483647 h 382"/>
                    <a:gd name="T8" fmla="*/ 2147483647 w 33"/>
                    <a:gd name="T9" fmla="*/ 2147483647 h 382"/>
                    <a:gd name="T10" fmla="*/ 2147483647 w 33"/>
                    <a:gd name="T11" fmla="*/ 2147483647 h 382"/>
                    <a:gd name="T12" fmla="*/ 2147483647 w 33"/>
                    <a:gd name="T13" fmla="*/ 2147483647 h 382"/>
                    <a:gd name="T14" fmla="*/ 2147483647 w 33"/>
                    <a:gd name="T15" fmla="*/ 2147483647 h 382"/>
                    <a:gd name="T16" fmla="*/ 2147483647 w 33"/>
                    <a:gd name="T17" fmla="*/ 2147483647 h 382"/>
                    <a:gd name="T18" fmla="*/ 2147483647 w 33"/>
                    <a:gd name="T19" fmla="*/ 2147483647 h 382"/>
                    <a:gd name="T20" fmla="*/ 2147483647 w 33"/>
                    <a:gd name="T21" fmla="*/ 2147483647 h 382"/>
                    <a:gd name="T22" fmla="*/ 2147483647 w 33"/>
                    <a:gd name="T23" fmla="*/ 0 h 382"/>
                    <a:gd name="T24" fmla="*/ 2147483647 w 33"/>
                    <a:gd name="T25" fmla="*/ 0 h 382"/>
                    <a:gd name="T26" fmla="*/ 2147483647 w 33"/>
                    <a:gd name="T27" fmla="*/ 0 h 382"/>
                    <a:gd name="T28" fmla="*/ 2147483647 w 33"/>
                    <a:gd name="T29" fmla="*/ 2147483647 h 382"/>
                    <a:gd name="T30" fmla="*/ 2147483647 w 33"/>
                    <a:gd name="T31" fmla="*/ 2147483647 h 382"/>
                    <a:gd name="T32" fmla="*/ 0 w 33"/>
                    <a:gd name="T33" fmla="*/ 2147483647 h 382"/>
                    <a:gd name="T34" fmla="*/ 0 w 33"/>
                    <a:gd name="T35" fmla="*/ 2147483647 h 382"/>
                    <a:gd name="T36" fmla="*/ 0 w 33"/>
                    <a:gd name="T37" fmla="*/ 2147483647 h 382"/>
                    <a:gd name="T38" fmla="*/ 0 w 33"/>
                    <a:gd name="T39" fmla="*/ 2147483647 h 382"/>
                    <a:gd name="T40" fmla="*/ 0 w 33"/>
                    <a:gd name="T41" fmla="*/ 2147483647 h 382"/>
                    <a:gd name="T42" fmla="*/ 2147483647 w 33"/>
                    <a:gd name="T43" fmla="*/ 2147483647 h 382"/>
                    <a:gd name="T44" fmla="*/ 2147483647 w 33"/>
                    <a:gd name="T45" fmla="*/ 2147483647 h 382"/>
                    <a:gd name="T46" fmla="*/ 2147483647 w 33"/>
                    <a:gd name="T47" fmla="*/ 2147483647 h 382"/>
                    <a:gd name="T48" fmla="*/ 2147483647 w 33"/>
                    <a:gd name="T49" fmla="*/ 2147483647 h 382"/>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w 33"/>
                    <a:gd name="T76" fmla="*/ 0 h 382"/>
                    <a:gd name="T77" fmla="*/ 33 w 33"/>
                    <a:gd name="T78" fmla="*/ 382 h 382"/>
                  </a:gdLst>
                  <a:ahLst/>
                  <a:cxnLst>
                    <a:cxn ang="T50">
                      <a:pos x="T0" y="T1"/>
                    </a:cxn>
                    <a:cxn ang="T51">
                      <a:pos x="T2" y="T3"/>
                    </a:cxn>
                    <a:cxn ang="T52">
                      <a:pos x="T4" y="T5"/>
                    </a:cxn>
                    <a:cxn ang="T53">
                      <a:pos x="T6" y="T7"/>
                    </a:cxn>
                    <a:cxn ang="T54">
                      <a:pos x="T8" y="T9"/>
                    </a:cxn>
                    <a:cxn ang="T55">
                      <a:pos x="T10" y="T11"/>
                    </a:cxn>
                    <a:cxn ang="T56">
                      <a:pos x="T12" y="T13"/>
                    </a:cxn>
                    <a:cxn ang="T57">
                      <a:pos x="T14" y="T15"/>
                    </a:cxn>
                    <a:cxn ang="T58">
                      <a:pos x="T16" y="T17"/>
                    </a:cxn>
                    <a:cxn ang="T59">
                      <a:pos x="T18" y="T19"/>
                    </a:cxn>
                    <a:cxn ang="T60">
                      <a:pos x="T20" y="T21"/>
                    </a:cxn>
                    <a:cxn ang="T61">
                      <a:pos x="T22" y="T23"/>
                    </a:cxn>
                    <a:cxn ang="T62">
                      <a:pos x="T24" y="T25"/>
                    </a:cxn>
                    <a:cxn ang="T63">
                      <a:pos x="T26" y="T27"/>
                    </a:cxn>
                    <a:cxn ang="T64">
                      <a:pos x="T28" y="T29"/>
                    </a:cxn>
                    <a:cxn ang="T65">
                      <a:pos x="T30" y="T31"/>
                    </a:cxn>
                    <a:cxn ang="T66">
                      <a:pos x="T32" y="T33"/>
                    </a:cxn>
                    <a:cxn ang="T67">
                      <a:pos x="T34" y="T35"/>
                    </a:cxn>
                    <a:cxn ang="T68">
                      <a:pos x="T36" y="T37"/>
                    </a:cxn>
                    <a:cxn ang="T69">
                      <a:pos x="T38" y="T39"/>
                    </a:cxn>
                    <a:cxn ang="T70">
                      <a:pos x="T40" y="T41"/>
                    </a:cxn>
                    <a:cxn ang="T71">
                      <a:pos x="T42" y="T43"/>
                    </a:cxn>
                    <a:cxn ang="T72">
                      <a:pos x="T44" y="T45"/>
                    </a:cxn>
                    <a:cxn ang="T73">
                      <a:pos x="T46" y="T47"/>
                    </a:cxn>
                    <a:cxn ang="T74">
                      <a:pos x="T48" y="T49"/>
                    </a:cxn>
                  </a:cxnLst>
                  <a:rect l="T75" t="T76" r="T77" b="T78"/>
                  <a:pathLst>
                    <a:path w="33" h="382">
                      <a:moveTo>
                        <a:pt x="16" y="382"/>
                      </a:moveTo>
                      <a:lnTo>
                        <a:pt x="16" y="382"/>
                      </a:lnTo>
                      <a:lnTo>
                        <a:pt x="21" y="378"/>
                      </a:lnTo>
                      <a:lnTo>
                        <a:pt x="25" y="374"/>
                      </a:lnTo>
                      <a:lnTo>
                        <a:pt x="29" y="370"/>
                      </a:lnTo>
                      <a:lnTo>
                        <a:pt x="33" y="366"/>
                      </a:lnTo>
                      <a:lnTo>
                        <a:pt x="33" y="16"/>
                      </a:lnTo>
                      <a:lnTo>
                        <a:pt x="29" y="12"/>
                      </a:lnTo>
                      <a:lnTo>
                        <a:pt x="25" y="8"/>
                      </a:lnTo>
                      <a:lnTo>
                        <a:pt x="21" y="4"/>
                      </a:lnTo>
                      <a:lnTo>
                        <a:pt x="16" y="0"/>
                      </a:lnTo>
                      <a:lnTo>
                        <a:pt x="8" y="4"/>
                      </a:lnTo>
                      <a:lnTo>
                        <a:pt x="4" y="8"/>
                      </a:lnTo>
                      <a:lnTo>
                        <a:pt x="0" y="12"/>
                      </a:lnTo>
                      <a:lnTo>
                        <a:pt x="0" y="16"/>
                      </a:lnTo>
                      <a:lnTo>
                        <a:pt x="0" y="366"/>
                      </a:lnTo>
                      <a:lnTo>
                        <a:pt x="0" y="370"/>
                      </a:lnTo>
                      <a:lnTo>
                        <a:pt x="4" y="374"/>
                      </a:lnTo>
                      <a:lnTo>
                        <a:pt x="8" y="378"/>
                      </a:lnTo>
                      <a:lnTo>
                        <a:pt x="16" y="382"/>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sp>
              <p:nvSpPr>
                <p:cNvPr id="58495" name="Line 193"/>
                <p:cNvSpPr>
                  <a:spLocks noChangeShapeType="1"/>
                </p:cNvSpPr>
                <p:nvPr/>
              </p:nvSpPr>
              <p:spPr bwMode="auto">
                <a:xfrm>
                  <a:off x="1076325" y="2708275"/>
                  <a:ext cx="52388" cy="1588"/>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96" name="Line 194"/>
                <p:cNvSpPr>
                  <a:spLocks noChangeShapeType="1"/>
                </p:cNvSpPr>
                <p:nvPr/>
              </p:nvSpPr>
              <p:spPr bwMode="auto">
                <a:xfrm flipV="1">
                  <a:off x="1076325" y="2944813"/>
                  <a:ext cx="52388" cy="6350"/>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97" name="Line 195"/>
                <p:cNvSpPr>
                  <a:spLocks noChangeShapeType="1"/>
                </p:cNvSpPr>
                <p:nvPr/>
              </p:nvSpPr>
              <p:spPr bwMode="auto">
                <a:xfrm flipV="1">
                  <a:off x="1154113" y="3114675"/>
                  <a:ext cx="212725" cy="61913"/>
                </a:xfrm>
                <a:prstGeom prst="line">
                  <a:avLst/>
                </a:prstGeom>
                <a:noFill/>
                <a:ln w="0">
                  <a:solidFill>
                    <a:srgbClr val="000000"/>
                  </a:solidFill>
                  <a:round/>
                  <a:headEnd/>
                  <a:tailEnd/>
                </a:ln>
                <a:extLst>
                  <a:ext uri="{909E8E84-426E-40dd-AFC4-6F175D3DCCD1}">
                    <a14:hiddenFill xmlns="" xmlns:a14="http://schemas.microsoft.com/office/drawing/2010/main">
                      <a:noFill/>
                    </a14:hiddenFill>
                  </a:ext>
                </a:extLst>
              </p:spPr>
              <p:txBody>
                <a:bodyPr/>
                <a:lstStyle/>
                <a:p>
                  <a:endParaRPr lang="en-US"/>
                </a:p>
              </p:txBody>
            </p:sp>
            <p:sp>
              <p:nvSpPr>
                <p:cNvPr id="58498" name="Freeform 196"/>
                <p:cNvSpPr>
                  <a:spLocks/>
                </p:cNvSpPr>
                <p:nvPr/>
              </p:nvSpPr>
              <p:spPr bwMode="auto">
                <a:xfrm>
                  <a:off x="1147763" y="3133725"/>
                  <a:ext cx="206375" cy="93663"/>
                </a:xfrm>
                <a:custGeom>
                  <a:avLst/>
                  <a:gdLst>
                    <a:gd name="T0" fmla="*/ 0 w 130"/>
                    <a:gd name="T1" fmla="*/ 2147483647 h 59"/>
                    <a:gd name="T2" fmla="*/ 0 w 130"/>
                    <a:gd name="T3" fmla="*/ 2147483647 h 59"/>
                    <a:gd name="T4" fmla="*/ 2147483647 w 130"/>
                    <a:gd name="T5" fmla="*/ 2147483647 h 59"/>
                    <a:gd name="T6" fmla="*/ 2147483647 w 130"/>
                    <a:gd name="T7" fmla="*/ 0 h 59"/>
                    <a:gd name="T8" fmla="*/ 0 w 130"/>
                    <a:gd name="T9" fmla="*/ 2147483647 h 59"/>
                    <a:gd name="T10" fmla="*/ 0 w 130"/>
                    <a:gd name="T11" fmla="*/ 2147483647 h 59"/>
                    <a:gd name="T12" fmla="*/ 0 60000 65536"/>
                    <a:gd name="T13" fmla="*/ 0 60000 65536"/>
                    <a:gd name="T14" fmla="*/ 0 60000 65536"/>
                    <a:gd name="T15" fmla="*/ 0 60000 65536"/>
                    <a:gd name="T16" fmla="*/ 0 60000 65536"/>
                    <a:gd name="T17" fmla="*/ 0 60000 65536"/>
                    <a:gd name="T18" fmla="*/ 0 w 130"/>
                    <a:gd name="T19" fmla="*/ 0 h 59"/>
                    <a:gd name="T20" fmla="*/ 130 w 130"/>
                    <a:gd name="T21" fmla="*/ 59 h 59"/>
                  </a:gdLst>
                  <a:ahLst/>
                  <a:cxnLst>
                    <a:cxn ang="T12">
                      <a:pos x="T0" y="T1"/>
                    </a:cxn>
                    <a:cxn ang="T13">
                      <a:pos x="T2" y="T3"/>
                    </a:cxn>
                    <a:cxn ang="T14">
                      <a:pos x="T4" y="T5"/>
                    </a:cxn>
                    <a:cxn ang="T15">
                      <a:pos x="T6" y="T7"/>
                    </a:cxn>
                    <a:cxn ang="T16">
                      <a:pos x="T8" y="T9"/>
                    </a:cxn>
                    <a:cxn ang="T17">
                      <a:pos x="T10" y="T11"/>
                    </a:cxn>
                  </a:cxnLst>
                  <a:rect l="T18" t="T19" r="T20" b="T21"/>
                  <a:pathLst>
                    <a:path w="130" h="59">
                      <a:moveTo>
                        <a:pt x="0" y="43"/>
                      </a:moveTo>
                      <a:lnTo>
                        <a:pt x="0" y="59"/>
                      </a:lnTo>
                      <a:lnTo>
                        <a:pt x="130" y="7"/>
                      </a:lnTo>
                      <a:lnTo>
                        <a:pt x="130" y="0"/>
                      </a:lnTo>
                      <a:lnTo>
                        <a:pt x="0" y="43"/>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499" name="Freeform 197"/>
                <p:cNvSpPr>
                  <a:spLocks/>
                </p:cNvSpPr>
                <p:nvPr/>
              </p:nvSpPr>
              <p:spPr bwMode="auto">
                <a:xfrm>
                  <a:off x="1141413" y="3201988"/>
                  <a:ext cx="19050" cy="30163"/>
                </a:xfrm>
                <a:custGeom>
                  <a:avLst/>
                  <a:gdLst>
                    <a:gd name="T0" fmla="*/ 2147483647 w 12"/>
                    <a:gd name="T1" fmla="*/ 2147483647 h 19"/>
                    <a:gd name="T2" fmla="*/ 2147483647 w 12"/>
                    <a:gd name="T3" fmla="*/ 2147483647 h 19"/>
                    <a:gd name="T4" fmla="*/ 2147483647 w 12"/>
                    <a:gd name="T5" fmla="*/ 0 h 19"/>
                    <a:gd name="T6" fmla="*/ 0 w 12"/>
                    <a:gd name="T7" fmla="*/ 0 h 19"/>
                    <a:gd name="T8" fmla="*/ 0 w 12"/>
                    <a:gd name="T9" fmla="*/ 2147483647 h 19"/>
                    <a:gd name="T10" fmla="*/ 2147483647 w 12"/>
                    <a:gd name="T11" fmla="*/ 2147483647 h 19"/>
                    <a:gd name="T12" fmla="*/ 0 w 12"/>
                    <a:gd name="T13" fmla="*/ 2147483647 h 19"/>
                    <a:gd name="T14" fmla="*/ 2147483647 w 12"/>
                    <a:gd name="T15" fmla="*/ 2147483647 h 19"/>
                    <a:gd name="T16" fmla="*/ 2147483647 w 12"/>
                    <a:gd name="T17" fmla="*/ 2147483647 h 19"/>
                    <a:gd name="T18" fmla="*/ 2147483647 w 12"/>
                    <a:gd name="T19" fmla="*/ 2147483647 h 19"/>
                    <a:gd name="T20" fmla="*/ 2147483647 w 12"/>
                    <a:gd name="T21" fmla="*/ 2147483647 h 19"/>
                    <a:gd name="T22" fmla="*/ 2147483647 w 12"/>
                    <a:gd name="T23" fmla="*/ 2147483647 h 1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
                    <a:gd name="T37" fmla="*/ 0 h 19"/>
                    <a:gd name="T38" fmla="*/ 12 w 12"/>
                    <a:gd name="T39" fmla="*/ 19 h 1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 h="19">
                      <a:moveTo>
                        <a:pt x="4" y="8"/>
                      </a:moveTo>
                      <a:lnTo>
                        <a:pt x="12" y="16"/>
                      </a:lnTo>
                      <a:lnTo>
                        <a:pt x="12" y="0"/>
                      </a:lnTo>
                      <a:lnTo>
                        <a:pt x="0" y="0"/>
                      </a:lnTo>
                      <a:lnTo>
                        <a:pt x="0" y="16"/>
                      </a:lnTo>
                      <a:lnTo>
                        <a:pt x="8" y="19"/>
                      </a:lnTo>
                      <a:lnTo>
                        <a:pt x="0" y="16"/>
                      </a:lnTo>
                      <a:lnTo>
                        <a:pt x="4" y="16"/>
                      </a:lnTo>
                      <a:lnTo>
                        <a:pt x="4" y="19"/>
                      </a:lnTo>
                      <a:lnTo>
                        <a:pt x="8" y="16"/>
                      </a:lnTo>
                      <a:lnTo>
                        <a:pt x="12" y="16"/>
                      </a:lnTo>
                      <a:lnTo>
                        <a:pt x="4"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00" name="Freeform 198"/>
                <p:cNvSpPr>
                  <a:spLocks/>
                </p:cNvSpPr>
                <p:nvPr/>
              </p:nvSpPr>
              <p:spPr bwMode="auto">
                <a:xfrm>
                  <a:off x="1147763" y="3138488"/>
                  <a:ext cx="212725" cy="93663"/>
                </a:xfrm>
                <a:custGeom>
                  <a:avLst/>
                  <a:gdLst>
                    <a:gd name="T0" fmla="*/ 2147483647 w 134"/>
                    <a:gd name="T1" fmla="*/ 2147483647 h 59"/>
                    <a:gd name="T2" fmla="*/ 2147483647 w 134"/>
                    <a:gd name="T3" fmla="*/ 0 h 59"/>
                    <a:gd name="T4" fmla="*/ 0 w 134"/>
                    <a:gd name="T5" fmla="*/ 2147483647 h 59"/>
                    <a:gd name="T6" fmla="*/ 2147483647 w 134"/>
                    <a:gd name="T7" fmla="*/ 2147483647 h 59"/>
                    <a:gd name="T8" fmla="*/ 2147483647 w 134"/>
                    <a:gd name="T9" fmla="*/ 2147483647 h 59"/>
                    <a:gd name="T10" fmla="*/ 2147483647 w 134"/>
                    <a:gd name="T11" fmla="*/ 2147483647 h 59"/>
                    <a:gd name="T12" fmla="*/ 2147483647 w 134"/>
                    <a:gd name="T13" fmla="*/ 2147483647 h 59"/>
                    <a:gd name="T14" fmla="*/ 2147483647 w 134"/>
                    <a:gd name="T15" fmla="*/ 2147483647 h 59"/>
                    <a:gd name="T16" fmla="*/ 2147483647 w 134"/>
                    <a:gd name="T17" fmla="*/ 0 h 59"/>
                    <a:gd name="T18" fmla="*/ 2147483647 w 134"/>
                    <a:gd name="T19" fmla="*/ 0 h 59"/>
                    <a:gd name="T20" fmla="*/ 2147483647 w 134"/>
                    <a:gd name="T21" fmla="*/ 0 h 59"/>
                    <a:gd name="T22" fmla="*/ 2147483647 w 134"/>
                    <a:gd name="T23" fmla="*/ 2147483647 h 5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4"/>
                    <a:gd name="T37" fmla="*/ 0 h 59"/>
                    <a:gd name="T38" fmla="*/ 134 w 134"/>
                    <a:gd name="T39" fmla="*/ 59 h 5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4" h="59">
                      <a:moveTo>
                        <a:pt x="126" y="4"/>
                      </a:moveTo>
                      <a:lnTo>
                        <a:pt x="130" y="0"/>
                      </a:lnTo>
                      <a:lnTo>
                        <a:pt x="0" y="48"/>
                      </a:lnTo>
                      <a:lnTo>
                        <a:pt x="4" y="59"/>
                      </a:lnTo>
                      <a:lnTo>
                        <a:pt x="134" y="8"/>
                      </a:lnTo>
                      <a:lnTo>
                        <a:pt x="134" y="4"/>
                      </a:lnTo>
                      <a:lnTo>
                        <a:pt x="134" y="8"/>
                      </a:lnTo>
                      <a:lnTo>
                        <a:pt x="134" y="4"/>
                      </a:lnTo>
                      <a:lnTo>
                        <a:pt x="134" y="0"/>
                      </a:lnTo>
                      <a:lnTo>
                        <a:pt x="130" y="0"/>
                      </a:lnTo>
                      <a:lnTo>
                        <a:pt x="126" y="4"/>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01" name="Freeform 199"/>
                <p:cNvSpPr>
                  <a:spLocks/>
                </p:cNvSpPr>
                <p:nvPr/>
              </p:nvSpPr>
              <p:spPr bwMode="auto">
                <a:xfrm>
                  <a:off x="1347788" y="3127375"/>
                  <a:ext cx="12700" cy="17463"/>
                </a:xfrm>
                <a:custGeom>
                  <a:avLst/>
                  <a:gdLst>
                    <a:gd name="T0" fmla="*/ 2147483647 w 8"/>
                    <a:gd name="T1" fmla="*/ 2147483647 h 11"/>
                    <a:gd name="T2" fmla="*/ 0 w 8"/>
                    <a:gd name="T3" fmla="*/ 2147483647 h 11"/>
                    <a:gd name="T4" fmla="*/ 0 w 8"/>
                    <a:gd name="T5" fmla="*/ 2147483647 h 11"/>
                    <a:gd name="T6" fmla="*/ 2147483647 w 8"/>
                    <a:gd name="T7" fmla="*/ 2147483647 h 11"/>
                    <a:gd name="T8" fmla="*/ 2147483647 w 8"/>
                    <a:gd name="T9" fmla="*/ 2147483647 h 11"/>
                    <a:gd name="T10" fmla="*/ 2147483647 w 8"/>
                    <a:gd name="T11" fmla="*/ 0 h 11"/>
                    <a:gd name="T12" fmla="*/ 2147483647 w 8"/>
                    <a:gd name="T13" fmla="*/ 2147483647 h 11"/>
                    <a:gd name="T14" fmla="*/ 2147483647 w 8"/>
                    <a:gd name="T15" fmla="*/ 2147483647 h 11"/>
                    <a:gd name="T16" fmla="*/ 2147483647 w 8"/>
                    <a:gd name="T17" fmla="*/ 0 h 11"/>
                    <a:gd name="T18" fmla="*/ 0 w 8"/>
                    <a:gd name="T19" fmla="*/ 2147483647 h 11"/>
                    <a:gd name="T20" fmla="*/ 0 w 8"/>
                    <a:gd name="T21" fmla="*/ 2147483647 h 11"/>
                    <a:gd name="T22" fmla="*/ 2147483647 w 8"/>
                    <a:gd name="T23" fmla="*/ 2147483647 h 1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8"/>
                    <a:gd name="T37" fmla="*/ 0 h 11"/>
                    <a:gd name="T38" fmla="*/ 8 w 8"/>
                    <a:gd name="T39" fmla="*/ 11 h 1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8" h="11">
                      <a:moveTo>
                        <a:pt x="8" y="11"/>
                      </a:moveTo>
                      <a:lnTo>
                        <a:pt x="0" y="4"/>
                      </a:lnTo>
                      <a:lnTo>
                        <a:pt x="0" y="11"/>
                      </a:lnTo>
                      <a:lnTo>
                        <a:pt x="8" y="11"/>
                      </a:lnTo>
                      <a:lnTo>
                        <a:pt x="8" y="4"/>
                      </a:lnTo>
                      <a:lnTo>
                        <a:pt x="4" y="0"/>
                      </a:lnTo>
                      <a:lnTo>
                        <a:pt x="8" y="4"/>
                      </a:lnTo>
                      <a:lnTo>
                        <a:pt x="4" y="0"/>
                      </a:lnTo>
                      <a:lnTo>
                        <a:pt x="0" y="4"/>
                      </a:lnTo>
                      <a:lnTo>
                        <a:pt x="8" y="11"/>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02" name="Freeform 200"/>
                <p:cNvSpPr>
                  <a:spLocks/>
                </p:cNvSpPr>
                <p:nvPr/>
              </p:nvSpPr>
              <p:spPr bwMode="auto">
                <a:xfrm>
                  <a:off x="1141413" y="3127375"/>
                  <a:ext cx="219075" cy="80963"/>
                </a:xfrm>
                <a:custGeom>
                  <a:avLst/>
                  <a:gdLst>
                    <a:gd name="T0" fmla="*/ 2147483647 w 138"/>
                    <a:gd name="T1" fmla="*/ 2147483647 h 51"/>
                    <a:gd name="T2" fmla="*/ 2147483647 w 138"/>
                    <a:gd name="T3" fmla="*/ 2147483647 h 51"/>
                    <a:gd name="T4" fmla="*/ 2147483647 w 138"/>
                    <a:gd name="T5" fmla="*/ 2147483647 h 51"/>
                    <a:gd name="T6" fmla="*/ 2147483647 w 138"/>
                    <a:gd name="T7" fmla="*/ 0 h 51"/>
                    <a:gd name="T8" fmla="*/ 2147483647 w 138"/>
                    <a:gd name="T9" fmla="*/ 2147483647 h 51"/>
                    <a:gd name="T10" fmla="*/ 0 w 138"/>
                    <a:gd name="T11" fmla="*/ 2147483647 h 51"/>
                    <a:gd name="T12" fmla="*/ 2147483647 w 138"/>
                    <a:gd name="T13" fmla="*/ 2147483647 h 51"/>
                    <a:gd name="T14" fmla="*/ 0 w 138"/>
                    <a:gd name="T15" fmla="*/ 2147483647 h 51"/>
                    <a:gd name="T16" fmla="*/ 0 w 138"/>
                    <a:gd name="T17" fmla="*/ 2147483647 h 51"/>
                    <a:gd name="T18" fmla="*/ 2147483647 w 138"/>
                    <a:gd name="T19" fmla="*/ 2147483647 h 51"/>
                    <a:gd name="T20" fmla="*/ 2147483647 w 138"/>
                    <a:gd name="T21" fmla="*/ 2147483647 h 51"/>
                    <a:gd name="T22" fmla="*/ 2147483647 w 138"/>
                    <a:gd name="T23" fmla="*/ 2147483647 h 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38"/>
                    <a:gd name="T37" fmla="*/ 0 h 51"/>
                    <a:gd name="T38" fmla="*/ 138 w 138"/>
                    <a:gd name="T39" fmla="*/ 51 h 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38" h="51">
                      <a:moveTo>
                        <a:pt x="12" y="47"/>
                      </a:moveTo>
                      <a:lnTo>
                        <a:pt x="8" y="51"/>
                      </a:lnTo>
                      <a:lnTo>
                        <a:pt x="138" y="11"/>
                      </a:lnTo>
                      <a:lnTo>
                        <a:pt x="134" y="0"/>
                      </a:lnTo>
                      <a:lnTo>
                        <a:pt x="4" y="43"/>
                      </a:lnTo>
                      <a:lnTo>
                        <a:pt x="0" y="47"/>
                      </a:lnTo>
                      <a:lnTo>
                        <a:pt x="4" y="43"/>
                      </a:lnTo>
                      <a:lnTo>
                        <a:pt x="0" y="47"/>
                      </a:lnTo>
                      <a:lnTo>
                        <a:pt x="4" y="51"/>
                      </a:lnTo>
                      <a:lnTo>
                        <a:pt x="8" y="51"/>
                      </a:lnTo>
                      <a:lnTo>
                        <a:pt x="12" y="47"/>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03" name="Freeform 201"/>
                <p:cNvSpPr>
                  <a:spLocks/>
                </p:cNvSpPr>
                <p:nvPr/>
              </p:nvSpPr>
              <p:spPr bwMode="auto">
                <a:xfrm>
                  <a:off x="1006475" y="3189288"/>
                  <a:ext cx="50800" cy="38100"/>
                </a:xfrm>
                <a:custGeom>
                  <a:avLst/>
                  <a:gdLst>
                    <a:gd name="T0" fmla="*/ 0 w 32"/>
                    <a:gd name="T1" fmla="*/ 2147483647 h 24"/>
                    <a:gd name="T2" fmla="*/ 2147483647 w 32"/>
                    <a:gd name="T3" fmla="*/ 2147483647 h 24"/>
                    <a:gd name="T4" fmla="*/ 2147483647 w 32"/>
                    <a:gd name="T5" fmla="*/ 2147483647 h 24"/>
                    <a:gd name="T6" fmla="*/ 2147483647 w 32"/>
                    <a:gd name="T7" fmla="*/ 2147483647 h 24"/>
                    <a:gd name="T8" fmla="*/ 2147483647 w 32"/>
                    <a:gd name="T9" fmla="*/ 2147483647 h 24"/>
                    <a:gd name="T10" fmla="*/ 2147483647 w 32"/>
                    <a:gd name="T11" fmla="*/ 2147483647 h 24"/>
                    <a:gd name="T12" fmla="*/ 2147483647 w 32"/>
                    <a:gd name="T13" fmla="*/ 2147483647 h 24"/>
                    <a:gd name="T14" fmla="*/ 2147483647 w 32"/>
                    <a:gd name="T15" fmla="*/ 2147483647 h 24"/>
                    <a:gd name="T16" fmla="*/ 2147483647 w 32"/>
                    <a:gd name="T17" fmla="*/ 2147483647 h 24"/>
                    <a:gd name="T18" fmla="*/ 2147483647 w 32"/>
                    <a:gd name="T19" fmla="*/ 2147483647 h 24"/>
                    <a:gd name="T20" fmla="*/ 2147483647 w 32"/>
                    <a:gd name="T21" fmla="*/ 2147483647 h 24"/>
                    <a:gd name="T22" fmla="*/ 2147483647 w 32"/>
                    <a:gd name="T23" fmla="*/ 2147483647 h 24"/>
                    <a:gd name="T24" fmla="*/ 2147483647 w 32"/>
                    <a:gd name="T25" fmla="*/ 2147483647 h 24"/>
                    <a:gd name="T26" fmla="*/ 2147483647 w 32"/>
                    <a:gd name="T27" fmla="*/ 2147483647 h 24"/>
                    <a:gd name="T28" fmla="*/ 2147483647 w 32"/>
                    <a:gd name="T29" fmla="*/ 2147483647 h 24"/>
                    <a:gd name="T30" fmla="*/ 2147483647 w 32"/>
                    <a:gd name="T31" fmla="*/ 2147483647 h 24"/>
                    <a:gd name="T32" fmla="*/ 2147483647 w 32"/>
                    <a:gd name="T33" fmla="*/ 0 h 24"/>
                    <a:gd name="T34" fmla="*/ 2147483647 w 32"/>
                    <a:gd name="T35" fmla="*/ 0 h 24"/>
                    <a:gd name="T36" fmla="*/ 0 w 32"/>
                    <a:gd name="T37" fmla="*/ 2147483647 h 2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2"/>
                    <a:gd name="T58" fmla="*/ 0 h 24"/>
                    <a:gd name="T59" fmla="*/ 32 w 32"/>
                    <a:gd name="T60" fmla="*/ 24 h 2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2" h="24">
                      <a:moveTo>
                        <a:pt x="0" y="8"/>
                      </a:moveTo>
                      <a:lnTo>
                        <a:pt x="4" y="8"/>
                      </a:lnTo>
                      <a:lnTo>
                        <a:pt x="4" y="12"/>
                      </a:lnTo>
                      <a:lnTo>
                        <a:pt x="8" y="16"/>
                      </a:lnTo>
                      <a:lnTo>
                        <a:pt x="12" y="16"/>
                      </a:lnTo>
                      <a:lnTo>
                        <a:pt x="20" y="20"/>
                      </a:lnTo>
                      <a:lnTo>
                        <a:pt x="28" y="24"/>
                      </a:lnTo>
                      <a:lnTo>
                        <a:pt x="32" y="16"/>
                      </a:lnTo>
                      <a:lnTo>
                        <a:pt x="24" y="12"/>
                      </a:lnTo>
                      <a:lnTo>
                        <a:pt x="16" y="8"/>
                      </a:lnTo>
                      <a:lnTo>
                        <a:pt x="12" y="8"/>
                      </a:lnTo>
                      <a:lnTo>
                        <a:pt x="12" y="4"/>
                      </a:lnTo>
                      <a:lnTo>
                        <a:pt x="8" y="4"/>
                      </a:lnTo>
                      <a:lnTo>
                        <a:pt x="8" y="0"/>
                      </a:lnTo>
                      <a:lnTo>
                        <a:pt x="4" y="0"/>
                      </a:lnTo>
                      <a:lnTo>
                        <a:pt x="0" y="8"/>
                      </a:lnTo>
                      <a:close/>
                    </a:path>
                  </a:pathLst>
                </a:custGeom>
                <a:solidFill>
                  <a:srgbClr val="000000"/>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04" name="Freeform 202"/>
                <p:cNvSpPr>
                  <a:spLocks/>
                </p:cNvSpPr>
                <p:nvPr/>
              </p:nvSpPr>
              <p:spPr bwMode="auto">
                <a:xfrm>
                  <a:off x="1089025" y="2601913"/>
                  <a:ext cx="26988" cy="25400"/>
                </a:xfrm>
                <a:custGeom>
                  <a:avLst/>
                  <a:gdLst>
                    <a:gd name="T0" fmla="*/ 2147483647 w 17"/>
                    <a:gd name="T1" fmla="*/ 0 h 16"/>
                    <a:gd name="T2" fmla="*/ 2147483647 w 17"/>
                    <a:gd name="T3" fmla="*/ 0 h 16"/>
                    <a:gd name="T4" fmla="*/ 0 w 17"/>
                    <a:gd name="T5" fmla="*/ 0 h 16"/>
                    <a:gd name="T6" fmla="*/ 0 w 17"/>
                    <a:gd name="T7" fmla="*/ 2147483647 h 16"/>
                    <a:gd name="T8" fmla="*/ 0 w 17"/>
                    <a:gd name="T9" fmla="*/ 2147483647 h 16"/>
                    <a:gd name="T10" fmla="*/ 0 w 17"/>
                    <a:gd name="T11" fmla="*/ 2147483647 h 16"/>
                    <a:gd name="T12" fmla="*/ 0 w 17"/>
                    <a:gd name="T13" fmla="*/ 2147483647 h 16"/>
                    <a:gd name="T14" fmla="*/ 2147483647 w 17"/>
                    <a:gd name="T15" fmla="*/ 2147483647 h 16"/>
                    <a:gd name="T16" fmla="*/ 2147483647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0 h 16"/>
                    <a:gd name="T30" fmla="*/ 2147483647 w 17"/>
                    <a:gd name="T31" fmla="*/ 0 h 16"/>
                    <a:gd name="T32" fmla="*/ 2147483647 w 17"/>
                    <a:gd name="T33" fmla="*/ 0 h 16"/>
                    <a:gd name="T34" fmla="*/ 2147483647 w 17"/>
                    <a:gd name="T35" fmla="*/ 0 h 1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7"/>
                    <a:gd name="T55" fmla="*/ 0 h 16"/>
                    <a:gd name="T56" fmla="*/ 17 w 17"/>
                    <a:gd name="T57" fmla="*/ 16 h 1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7" h="16">
                      <a:moveTo>
                        <a:pt x="8" y="0"/>
                      </a:move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close/>
                    </a:path>
                  </a:pathLst>
                </a:custGeom>
                <a:solidFill>
                  <a:srgbClr val="4C4C4C"/>
                </a:solidFill>
                <a:ln>
                  <a:noFill/>
                </a:ln>
                <a:extLst>
                  <a:ext uri="{91240B29-F687-4f45-9708-019B960494DF}">
                    <a14:hiddenLine xmlns="" xmlns:a14="http://schemas.microsoft.com/office/drawing/2010/main" w="9525">
                      <a:solidFill>
                        <a:srgbClr val="000000"/>
                      </a:solidFill>
                      <a:round/>
                      <a:headEnd/>
                      <a:tailEnd/>
                    </a14:hiddenLine>
                  </a:ext>
                </a:extLst>
              </p:spPr>
              <p:txBody>
                <a:bodyPr/>
                <a:lstStyle/>
                <a:p>
                  <a:endParaRPr lang="en-US"/>
                </a:p>
              </p:txBody>
            </p:sp>
            <p:sp>
              <p:nvSpPr>
                <p:cNvPr id="58505" name="Freeform 203"/>
                <p:cNvSpPr>
                  <a:spLocks/>
                </p:cNvSpPr>
                <p:nvPr/>
              </p:nvSpPr>
              <p:spPr bwMode="auto">
                <a:xfrm>
                  <a:off x="1089025" y="2601913"/>
                  <a:ext cx="26988" cy="25400"/>
                </a:xfrm>
                <a:custGeom>
                  <a:avLst/>
                  <a:gdLst>
                    <a:gd name="T0" fmla="*/ 2147483647 w 17"/>
                    <a:gd name="T1" fmla="*/ 0 h 16"/>
                    <a:gd name="T2" fmla="*/ 2147483647 w 17"/>
                    <a:gd name="T3" fmla="*/ 0 h 16"/>
                    <a:gd name="T4" fmla="*/ 2147483647 w 17"/>
                    <a:gd name="T5" fmla="*/ 0 h 16"/>
                    <a:gd name="T6" fmla="*/ 0 w 17"/>
                    <a:gd name="T7" fmla="*/ 0 h 16"/>
                    <a:gd name="T8" fmla="*/ 0 w 17"/>
                    <a:gd name="T9" fmla="*/ 2147483647 h 16"/>
                    <a:gd name="T10" fmla="*/ 0 w 17"/>
                    <a:gd name="T11" fmla="*/ 2147483647 h 16"/>
                    <a:gd name="T12" fmla="*/ 0 w 17"/>
                    <a:gd name="T13" fmla="*/ 2147483647 h 16"/>
                    <a:gd name="T14" fmla="*/ 0 w 17"/>
                    <a:gd name="T15" fmla="*/ 2147483647 h 16"/>
                    <a:gd name="T16" fmla="*/ 0 w 17"/>
                    <a:gd name="T17" fmla="*/ 2147483647 h 16"/>
                    <a:gd name="T18" fmla="*/ 2147483647 w 17"/>
                    <a:gd name="T19" fmla="*/ 2147483647 h 16"/>
                    <a:gd name="T20" fmla="*/ 2147483647 w 17"/>
                    <a:gd name="T21" fmla="*/ 2147483647 h 16"/>
                    <a:gd name="T22" fmla="*/ 2147483647 w 17"/>
                    <a:gd name="T23" fmla="*/ 2147483647 h 16"/>
                    <a:gd name="T24" fmla="*/ 2147483647 w 17"/>
                    <a:gd name="T25" fmla="*/ 2147483647 h 16"/>
                    <a:gd name="T26" fmla="*/ 2147483647 w 17"/>
                    <a:gd name="T27" fmla="*/ 2147483647 h 16"/>
                    <a:gd name="T28" fmla="*/ 2147483647 w 17"/>
                    <a:gd name="T29" fmla="*/ 2147483647 h 16"/>
                    <a:gd name="T30" fmla="*/ 2147483647 w 17"/>
                    <a:gd name="T31" fmla="*/ 2147483647 h 16"/>
                    <a:gd name="T32" fmla="*/ 2147483647 w 17"/>
                    <a:gd name="T33" fmla="*/ 2147483647 h 16"/>
                    <a:gd name="T34" fmla="*/ 2147483647 w 17"/>
                    <a:gd name="T35" fmla="*/ 2147483647 h 16"/>
                    <a:gd name="T36" fmla="*/ 2147483647 w 17"/>
                    <a:gd name="T37" fmla="*/ 0 h 16"/>
                    <a:gd name="T38" fmla="*/ 2147483647 w 17"/>
                    <a:gd name="T39" fmla="*/ 0 h 16"/>
                    <a:gd name="T40" fmla="*/ 2147483647 w 17"/>
                    <a:gd name="T41" fmla="*/ 0 h 1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w 17"/>
                    <a:gd name="T64" fmla="*/ 0 h 16"/>
                    <a:gd name="T65" fmla="*/ 17 w 17"/>
                    <a:gd name="T66" fmla="*/ 16 h 16"/>
                  </a:gdLst>
                  <a:ahLst/>
                  <a:cxnLst>
                    <a:cxn ang="T42">
                      <a:pos x="T0" y="T1"/>
                    </a:cxn>
                    <a:cxn ang="T43">
                      <a:pos x="T2" y="T3"/>
                    </a:cxn>
                    <a:cxn ang="T44">
                      <a:pos x="T4" y="T5"/>
                    </a:cxn>
                    <a:cxn ang="T45">
                      <a:pos x="T6" y="T7"/>
                    </a:cxn>
                    <a:cxn ang="T46">
                      <a:pos x="T8" y="T9"/>
                    </a:cxn>
                    <a:cxn ang="T47">
                      <a:pos x="T10" y="T11"/>
                    </a:cxn>
                    <a:cxn ang="T48">
                      <a:pos x="T12" y="T13"/>
                    </a:cxn>
                    <a:cxn ang="T49">
                      <a:pos x="T14" y="T15"/>
                    </a:cxn>
                    <a:cxn ang="T50">
                      <a:pos x="T16" y="T17"/>
                    </a:cxn>
                    <a:cxn ang="T51">
                      <a:pos x="T18" y="T19"/>
                    </a:cxn>
                    <a:cxn ang="T52">
                      <a:pos x="T20" y="T21"/>
                    </a:cxn>
                    <a:cxn ang="T53">
                      <a:pos x="T22" y="T23"/>
                    </a:cxn>
                    <a:cxn ang="T54">
                      <a:pos x="T24" y="T25"/>
                    </a:cxn>
                    <a:cxn ang="T55">
                      <a:pos x="T26" y="T27"/>
                    </a:cxn>
                    <a:cxn ang="T56">
                      <a:pos x="T28" y="T29"/>
                    </a:cxn>
                    <a:cxn ang="T57">
                      <a:pos x="T30" y="T31"/>
                    </a:cxn>
                    <a:cxn ang="T58">
                      <a:pos x="T32" y="T33"/>
                    </a:cxn>
                    <a:cxn ang="T59">
                      <a:pos x="T34" y="T35"/>
                    </a:cxn>
                    <a:cxn ang="T60">
                      <a:pos x="T36" y="T37"/>
                    </a:cxn>
                    <a:cxn ang="T61">
                      <a:pos x="T38" y="T39"/>
                    </a:cxn>
                    <a:cxn ang="T62">
                      <a:pos x="T40" y="T41"/>
                    </a:cxn>
                  </a:cxnLst>
                  <a:rect l="T63" t="T64" r="T65" b="T66"/>
                  <a:pathLst>
                    <a:path w="17" h="16">
                      <a:moveTo>
                        <a:pt x="8" y="0"/>
                      </a:moveTo>
                      <a:lnTo>
                        <a:pt x="8" y="0"/>
                      </a:lnTo>
                      <a:lnTo>
                        <a:pt x="4" y="0"/>
                      </a:lnTo>
                      <a:lnTo>
                        <a:pt x="0" y="0"/>
                      </a:lnTo>
                      <a:lnTo>
                        <a:pt x="0" y="4"/>
                      </a:lnTo>
                      <a:lnTo>
                        <a:pt x="0" y="8"/>
                      </a:lnTo>
                      <a:lnTo>
                        <a:pt x="0" y="12"/>
                      </a:lnTo>
                      <a:lnTo>
                        <a:pt x="4" y="16"/>
                      </a:lnTo>
                      <a:lnTo>
                        <a:pt x="8" y="16"/>
                      </a:lnTo>
                      <a:lnTo>
                        <a:pt x="13" y="16"/>
                      </a:lnTo>
                      <a:lnTo>
                        <a:pt x="13" y="12"/>
                      </a:lnTo>
                      <a:lnTo>
                        <a:pt x="17" y="12"/>
                      </a:lnTo>
                      <a:lnTo>
                        <a:pt x="17" y="8"/>
                      </a:lnTo>
                      <a:lnTo>
                        <a:pt x="17" y="4"/>
                      </a:lnTo>
                      <a:lnTo>
                        <a:pt x="13" y="0"/>
                      </a:lnTo>
                      <a:lnTo>
                        <a:pt x="8" y="0"/>
                      </a:lnTo>
                    </a:path>
                  </a:pathLst>
                </a:custGeom>
                <a:noFill/>
                <a:ln w="0">
                  <a:solidFill>
                    <a:srgbClr val="000000"/>
                  </a:solidFill>
                  <a:prstDash val="solid"/>
                  <a:round/>
                  <a:headEnd/>
                  <a:tailEnd/>
                </a:ln>
                <a:extLst>
                  <a:ext uri="{909E8E84-426E-40dd-AFC4-6F175D3DCCD1}">
                    <a14:hiddenFill xmlns="" xmlns:a14="http://schemas.microsoft.com/office/drawing/2010/main">
                      <a:solidFill>
                        <a:srgbClr val="FFFFFF"/>
                      </a:solidFill>
                    </a14:hiddenFill>
                  </a:ext>
                </a:extLst>
              </p:spPr>
              <p:txBody>
                <a:bodyPr/>
                <a:lstStyle/>
                <a:p>
                  <a:endParaRPr lang="en-US"/>
                </a:p>
              </p:txBody>
            </p:sp>
          </p:grpSp>
          <p:sp>
            <p:nvSpPr>
              <p:cNvPr id="58395" name="TextBox 1924"/>
              <p:cNvSpPr txBox="1">
                <a:spLocks noChangeArrowheads="1"/>
              </p:cNvSpPr>
              <p:nvPr/>
            </p:nvSpPr>
            <p:spPr bwMode="auto">
              <a:xfrm>
                <a:off x="238124" y="3075801"/>
                <a:ext cx="1038225" cy="27699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a:t>Tor Node 5</a:t>
                </a:r>
              </a:p>
            </p:txBody>
          </p:sp>
        </p:grpSp>
        <p:cxnSp>
          <p:nvCxnSpPr>
            <p:cNvPr id="1274" name="Curved Connector 1273"/>
            <p:cNvCxnSpPr/>
            <p:nvPr/>
          </p:nvCxnSpPr>
          <p:spPr>
            <a:xfrm>
              <a:off x="2134032" y="3886013"/>
              <a:ext cx="1371353" cy="685899"/>
            </a:xfrm>
            <a:prstGeom prst="curvedConnector3">
              <a:avLst>
                <a:gd name="adj1" fmla="val 27011"/>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275" name="Curved Connector 1274"/>
            <p:cNvCxnSpPr>
              <a:endCxn id="58619" idx="2"/>
            </p:cNvCxnSpPr>
            <p:nvPr/>
          </p:nvCxnSpPr>
          <p:spPr>
            <a:xfrm rot="5400000" flipH="1" flipV="1">
              <a:off x="4527010" y="3626407"/>
              <a:ext cx="1295587" cy="138159"/>
            </a:xfrm>
            <a:prstGeom prst="curvedConnector3">
              <a:avLst>
                <a:gd name="adj1" fmla="val 50000"/>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276" name="Curved Connector 1275"/>
            <p:cNvCxnSpPr/>
            <p:nvPr/>
          </p:nvCxnSpPr>
          <p:spPr>
            <a:xfrm rot="10800000" flipV="1">
              <a:off x="3734371" y="2819059"/>
              <a:ext cx="1066892" cy="152422"/>
            </a:xfrm>
            <a:prstGeom prst="curvedConnector3">
              <a:avLst>
                <a:gd name="adj1" fmla="val 28325"/>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277" name="Curved Connector 1276"/>
            <p:cNvCxnSpPr/>
            <p:nvPr/>
          </p:nvCxnSpPr>
          <p:spPr>
            <a:xfrm rot="16200000" flipH="1">
              <a:off x="3314475" y="3619466"/>
              <a:ext cx="990743" cy="304461"/>
            </a:xfrm>
            <a:prstGeom prst="curvedConnector3">
              <a:avLst>
                <a:gd name="adj1" fmla="val 50000"/>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cxnSp>
          <p:nvCxnSpPr>
            <p:cNvPr id="1278" name="Curved Connector 1277"/>
            <p:cNvCxnSpPr/>
            <p:nvPr/>
          </p:nvCxnSpPr>
          <p:spPr>
            <a:xfrm flipV="1">
              <a:off x="5410185" y="3887243"/>
              <a:ext cx="1523583" cy="760880"/>
            </a:xfrm>
            <a:prstGeom prst="curvedConnector3">
              <a:avLst>
                <a:gd name="adj1" fmla="val 75517"/>
              </a:avLst>
            </a:prstGeom>
            <a:ln w="25400">
              <a:solidFill>
                <a:schemeClr val="tx1"/>
              </a:solidFill>
              <a:prstDash val="sysDot"/>
              <a:headEnd type="arrow"/>
              <a:tailEnd type="arrow"/>
            </a:ln>
          </p:spPr>
          <p:style>
            <a:lnRef idx="1">
              <a:schemeClr val="accent1"/>
            </a:lnRef>
            <a:fillRef idx="0">
              <a:schemeClr val="accent1"/>
            </a:fillRef>
            <a:effectRef idx="0">
              <a:schemeClr val="accent1"/>
            </a:effectRef>
            <a:fontRef idx="minor">
              <a:schemeClr val="tx1"/>
            </a:fontRef>
          </p:style>
        </p:cxnSp>
        <p:cxnSp>
          <p:nvCxnSpPr>
            <p:cNvPr id="1279" name="Curved Connector 1278"/>
            <p:cNvCxnSpPr/>
            <p:nvPr/>
          </p:nvCxnSpPr>
          <p:spPr>
            <a:xfrm rot="16200000" flipV="1">
              <a:off x="1623964" y="3352536"/>
              <a:ext cx="457266" cy="0"/>
            </a:xfrm>
            <a:prstGeom prst="curvedConnector3">
              <a:avLst>
                <a:gd name="adj1" fmla="val 50000"/>
              </a:avLst>
            </a:prstGeom>
            <a:ln w="25400">
              <a:solidFill>
                <a:schemeClr val="tx1"/>
              </a:solidFill>
              <a:headEnd type="arrow"/>
              <a:tailEnd type="arrow"/>
            </a:ln>
          </p:spPr>
          <p:style>
            <a:lnRef idx="1">
              <a:schemeClr val="accent1"/>
            </a:lnRef>
            <a:fillRef idx="0">
              <a:schemeClr val="accent1"/>
            </a:fillRef>
            <a:effectRef idx="0">
              <a:schemeClr val="accent1"/>
            </a:effectRef>
            <a:fontRef idx="minor">
              <a:schemeClr val="tx1"/>
            </a:fontRef>
          </p:style>
        </p:cxnSp>
        <p:sp>
          <p:nvSpPr>
            <p:cNvPr id="58391" name="TextBox 393"/>
            <p:cNvSpPr txBox="1">
              <a:spLocks noChangeArrowheads="1"/>
            </p:cNvSpPr>
            <p:nvPr/>
          </p:nvSpPr>
          <p:spPr bwMode="auto">
            <a:xfrm>
              <a:off x="1907630" y="3105810"/>
              <a:ext cx="838200"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sz="1200" b="1">
                  <a:latin typeface="Times New Roman" pitchFamily="18" charset="0"/>
                  <a:cs typeface="Times New Roman" pitchFamily="18" charset="0"/>
                </a:rPr>
                <a:t>1. List of Tor nodes</a:t>
              </a:r>
            </a:p>
          </p:txBody>
        </p:sp>
        <p:sp>
          <p:nvSpPr>
            <p:cNvPr id="58392" name="TextBox 393"/>
            <p:cNvSpPr txBox="1">
              <a:spLocks noChangeArrowheads="1"/>
            </p:cNvSpPr>
            <p:nvPr/>
          </p:nvSpPr>
          <p:spPr bwMode="auto">
            <a:xfrm>
              <a:off x="5791200" y="4643735"/>
              <a:ext cx="1371600"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sz="1200" b="1">
                  <a:latin typeface="Times New Roman" pitchFamily="18" charset="0"/>
                  <a:cs typeface="Times New Roman" pitchFamily="18" charset="0"/>
                </a:rPr>
                <a:t>3. Unencrypted link at exit node</a:t>
              </a:r>
            </a:p>
          </p:txBody>
        </p:sp>
        <p:sp>
          <p:nvSpPr>
            <p:cNvPr id="58393" name="TextBox 393"/>
            <p:cNvSpPr txBox="1">
              <a:spLocks noChangeArrowheads="1"/>
            </p:cNvSpPr>
            <p:nvPr/>
          </p:nvSpPr>
          <p:spPr bwMode="auto">
            <a:xfrm>
              <a:off x="4038600" y="3424535"/>
              <a:ext cx="990600"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1200" b="1">
                  <a:latin typeface="Times New Roman" pitchFamily="18" charset="0"/>
                  <a:cs typeface="Times New Roman" pitchFamily="18" charset="0"/>
                </a:rPr>
                <a:t>2. Alternate Path</a:t>
              </a:r>
            </a:p>
          </p:txBody>
        </p:sp>
      </p:grpSp>
      <p:sp>
        <p:nvSpPr>
          <p:cNvPr id="1257"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43</a:t>
            </a:fld>
            <a:endParaRPr lang="en-US" dirty="0">
              <a:solidFill>
                <a:prstClr val="white"/>
              </a:solidFill>
            </a:endParaRPr>
          </a:p>
        </p:txBody>
      </p:sp>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1"/>
          <p:cNvSpPr>
            <a:spLocks noGrp="1"/>
          </p:cNvSpPr>
          <p:nvPr>
            <p:ph idx="1"/>
          </p:nvPr>
        </p:nvSpPr>
        <p:spPr>
          <a:xfrm>
            <a:off x="457200" y="1524000"/>
            <a:ext cx="8229600" cy="5029200"/>
          </a:xfrm>
        </p:spPr>
        <p:txBody>
          <a:bodyPr/>
          <a:lstStyle/>
          <a:p>
            <a:pPr eaLnBrk="1"/>
            <a:r>
              <a:rPr lang="en-US" b="1" smtClean="0"/>
              <a:t>Protections for Internal Clients against Malicious Webservers</a:t>
            </a:r>
          </a:p>
          <a:p>
            <a:pPr lvl="1" eaLnBrk="1">
              <a:spcBef>
                <a:spcPts val="600"/>
              </a:spcBef>
            </a:pPr>
            <a:r>
              <a:rPr lang="en-US" smtClean="0"/>
              <a:t>URL blacklists for known attack sites</a:t>
            </a:r>
          </a:p>
          <a:p>
            <a:pPr lvl="1" eaLnBrk="1">
              <a:spcBef>
                <a:spcPts val="600"/>
              </a:spcBef>
            </a:pPr>
            <a:r>
              <a:rPr lang="en-US" smtClean="0"/>
              <a:t>Protection against some or all scripts in webpages</a:t>
            </a:r>
          </a:p>
          <a:p>
            <a:pPr lvl="1" eaLnBrk="1">
              <a:spcBef>
                <a:spcPts val="600"/>
              </a:spcBef>
            </a:pPr>
            <a:r>
              <a:rPr lang="en-US" smtClean="0"/>
              <a:t>The disallowing of HTTP response messages with prohibited MIME types that indicate malware</a:t>
            </a:r>
          </a:p>
          <a:p>
            <a:pPr eaLnBrk="1"/>
            <a:r>
              <a:rPr lang="en-US" b="1" smtClean="0"/>
              <a:t>Protections against Misbehaving Internal Clients</a:t>
            </a:r>
          </a:p>
          <a:p>
            <a:pPr lvl="1" eaLnBrk="1">
              <a:spcBef>
                <a:spcPts val="600"/>
              </a:spcBef>
            </a:pPr>
            <a:r>
              <a:rPr lang="en-US" smtClean="0"/>
              <a:t>Disallowing the HTTP POST method, which can be use to send out sensitive files</a:t>
            </a:r>
          </a:p>
          <a:p>
            <a:pPr eaLnBrk="1" hangingPunct="1"/>
            <a:endParaRPr lang="en-US" smtClean="0"/>
          </a:p>
        </p:txBody>
      </p:sp>
      <p:sp>
        <p:nvSpPr>
          <p:cNvPr id="5" name="Title 4"/>
          <p:cNvSpPr>
            <a:spLocks noGrp="1"/>
          </p:cNvSpPr>
          <p:nvPr>
            <p:ph type="title"/>
          </p:nvPr>
        </p:nvSpPr>
        <p:spPr>
          <a:xfrm>
            <a:off x="457200" y="304800"/>
            <a:ext cx="8229600" cy="1143000"/>
          </a:xfrm>
        </p:spPr>
        <p:txBody>
          <a:bodyPr>
            <a:normAutofit fontScale="90000"/>
          </a:bodyPr>
          <a:lstStyle/>
          <a:p>
            <a:pPr eaLnBrk="1" fontAlgn="auto" hangingPunct="1">
              <a:spcAft>
                <a:spcPts val="0"/>
              </a:spcAft>
              <a:defRPr/>
            </a:pPr>
            <a:r>
              <a:rPr lang="en-US" dirty="0" smtClean="0"/>
              <a:t>6.5: Application Proxy Firewall Protections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44</a:t>
            </a:fld>
            <a:endParaRPr lang="en-US" dirty="0">
              <a:solidFill>
                <a:prstClr val="white"/>
              </a:solidFill>
            </a:endParaRP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Content Placeholder 1"/>
          <p:cNvSpPr>
            <a:spLocks noGrp="1"/>
          </p:cNvSpPr>
          <p:nvPr>
            <p:ph idx="1"/>
          </p:nvPr>
        </p:nvSpPr>
        <p:spPr>
          <a:xfrm>
            <a:off x="457200" y="1905000"/>
            <a:ext cx="8229600" cy="4102100"/>
          </a:xfrm>
        </p:spPr>
        <p:txBody>
          <a:bodyPr/>
          <a:lstStyle/>
          <a:p>
            <a:pPr eaLnBrk="1"/>
            <a:r>
              <a:rPr lang="en-US" b="1" smtClean="0"/>
              <a:t>Protections for Internal Webservers against Malicious Clients</a:t>
            </a:r>
          </a:p>
          <a:p>
            <a:pPr lvl="1" eaLnBrk="1"/>
            <a:r>
              <a:rPr lang="en-US" smtClean="0"/>
              <a:t>Disallow HTTP POST methods, which could allow malware files to be placed on the server</a:t>
            </a:r>
          </a:p>
          <a:p>
            <a:pPr lvl="1" eaLnBrk="1"/>
            <a:r>
              <a:rPr lang="en-US" smtClean="0"/>
              <a:t>Indications of SQL injection attacks</a:t>
            </a:r>
          </a:p>
          <a:p>
            <a:pPr eaLnBrk="1" hangingPunct="1"/>
            <a:endParaRPr lang="en-US" smtClean="0"/>
          </a:p>
        </p:txBody>
      </p:sp>
      <p:sp>
        <p:nvSpPr>
          <p:cNvPr id="5" name="Title 4"/>
          <p:cNvSpPr>
            <a:spLocks noGrp="1"/>
          </p:cNvSpPr>
          <p:nvPr>
            <p:ph type="title"/>
          </p:nvPr>
        </p:nvSpPr>
        <p:spPr>
          <a:xfrm>
            <a:off x="457200" y="381000"/>
            <a:ext cx="8229600" cy="1143000"/>
          </a:xfrm>
        </p:spPr>
        <p:txBody>
          <a:bodyPr>
            <a:normAutofit fontScale="90000"/>
          </a:bodyPr>
          <a:lstStyle/>
          <a:p>
            <a:pPr eaLnBrk="1" fontAlgn="auto" hangingPunct="1">
              <a:spcAft>
                <a:spcPts val="0"/>
              </a:spcAft>
              <a:defRPr/>
            </a:pPr>
            <a:r>
              <a:rPr lang="en-US" dirty="0" smtClean="0"/>
              <a:t>6.5: Application Proxy Firewall Protections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45</a:t>
            </a:fld>
            <a:endParaRPr lang="en-US" dirty="0">
              <a:solidFill>
                <a:prstClr val="white"/>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481138"/>
            <a:ext cx="8229600" cy="4767262"/>
          </a:xfrm>
        </p:spPr>
        <p:txBody>
          <a:bodyPr>
            <a:normAutofit/>
          </a:bodyPr>
          <a:lstStyle/>
          <a:p>
            <a:pPr eaLnBrk="1">
              <a:lnSpc>
                <a:spcPct val="90000"/>
              </a:lnSpc>
            </a:pPr>
            <a:r>
              <a:rPr lang="en-US" b="1" smtClean="0"/>
              <a:t>Automatic Protections</a:t>
            </a:r>
          </a:p>
          <a:p>
            <a:pPr lvl="1" eaLnBrk="1">
              <a:lnSpc>
                <a:spcPct val="90000"/>
              </a:lnSpc>
            </a:pPr>
            <a:r>
              <a:rPr lang="en-US" smtClean="0"/>
              <a:t>The hiding of internal host IP addresses from sniffers</a:t>
            </a:r>
          </a:p>
          <a:p>
            <a:pPr lvl="1" eaLnBrk="1">
              <a:lnSpc>
                <a:spcPct val="90000"/>
              </a:lnSpc>
            </a:pPr>
            <a:r>
              <a:rPr lang="en-US" smtClean="0"/>
              <a:t>Header destruction</a:t>
            </a:r>
          </a:p>
          <a:p>
            <a:pPr lvl="2" eaLnBrk="1">
              <a:lnSpc>
                <a:spcPct val="90000"/>
              </a:lnSpc>
            </a:pPr>
            <a:r>
              <a:rPr lang="en-US" smtClean="0"/>
              <a:t>The data link, internet, and transport headers are discarded—along with any attacks they may have contained</a:t>
            </a:r>
          </a:p>
          <a:p>
            <a:pPr lvl="1" eaLnBrk="1">
              <a:lnSpc>
                <a:spcPct val="90000"/>
              </a:lnSpc>
            </a:pPr>
            <a:r>
              <a:rPr lang="en-US" smtClean="0"/>
              <a:t>Protocol fidelity</a:t>
            </a:r>
          </a:p>
          <a:p>
            <a:pPr lvl="2" eaLnBrk="1">
              <a:lnSpc>
                <a:spcPct val="90000"/>
              </a:lnSpc>
            </a:pPr>
            <a:r>
              <a:rPr lang="en-US" smtClean="0"/>
              <a:t>If the client or server does not follow the protocol of the indicated port number, communication with the firewall automatically breaks down</a:t>
            </a:r>
          </a:p>
          <a:p>
            <a:pPr eaLnBrk="1" hangingPunct="1">
              <a:lnSpc>
                <a:spcPct val="90000"/>
              </a:lnSpc>
            </a:pPr>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6.5: Application Proxy Firewall Protections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46</a:t>
            </a:fld>
            <a:endParaRPr lang="en-US" dirty="0">
              <a:solidFill>
                <a:prstClr val="white"/>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Static Packet Filtering</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Application Proxy Firewalls</a:t>
            </a:r>
          </a:p>
        </p:txBody>
      </p:sp>
      <p:sp>
        <p:nvSpPr>
          <p:cNvPr id="10" name="Subtitle 2"/>
          <p:cNvSpPr txBox="1">
            <a:spLocks/>
          </p:cNvSpPr>
          <p:nvPr/>
        </p:nvSpPr>
        <p:spPr>
          <a:xfrm>
            <a:off x="539750" y="37338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4DBA65BA-97CC-42FD-BB71-7A5426863E92}" type="slidenum">
              <a:rPr lang="en-US" smtClean="0">
                <a:solidFill>
                  <a:schemeClr val="bg1"/>
                </a:solidFill>
                <a:latin typeface="Lucida Sans Unicode" pitchFamily="34" charset="0"/>
              </a:rPr>
              <a:pPr eaLnBrk="1" hangingPunct="1"/>
              <a:t>47</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Firewall Architectures</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Firewall Management</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Firewall Filtering Problems</a:t>
            </a: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Content Placeholder 1"/>
          <p:cNvSpPr>
            <a:spLocks noGrp="1"/>
          </p:cNvSpPr>
          <p:nvPr>
            <p:ph idx="1"/>
          </p:nvPr>
        </p:nvSpPr>
        <p:spPr>
          <a:xfrm>
            <a:off x="457200" y="1828800"/>
            <a:ext cx="8229600" cy="4178300"/>
          </a:xfrm>
        </p:spPr>
        <p:txBody>
          <a:bodyPr/>
          <a:lstStyle/>
          <a:p>
            <a:pPr eaLnBrk="1"/>
            <a:r>
              <a:rPr lang="en-US" b="1" smtClean="0"/>
              <a:t>Perspective</a:t>
            </a:r>
          </a:p>
          <a:p>
            <a:pPr lvl="1" eaLnBrk="1"/>
            <a:r>
              <a:rPr lang="en-US" smtClean="0"/>
              <a:t>Growing processing power made stateful packet inspection possible </a:t>
            </a:r>
          </a:p>
          <a:p>
            <a:pPr lvl="1" eaLnBrk="1"/>
            <a:r>
              <a:rPr lang="en-US" smtClean="0"/>
              <a:t>Now, growing processing power is making a new firewall filtering method attractive</a:t>
            </a:r>
          </a:p>
          <a:p>
            <a:pPr lvl="1" eaLnBrk="1"/>
            <a:r>
              <a:rPr lang="en-US" smtClean="0"/>
              <a:t>Intrusion prevention systems (IPSs)</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6.6: Intrusion Detection Systems (IDSs) and Intrusion Prevention Systems (IPSs)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48</a:t>
            </a:fld>
            <a:endParaRPr lang="en-US" dirty="0">
              <a:solidFill>
                <a:prstClr val="white"/>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Content Placeholder 1"/>
          <p:cNvSpPr>
            <a:spLocks noGrp="1"/>
          </p:cNvSpPr>
          <p:nvPr>
            <p:ph idx="1"/>
          </p:nvPr>
        </p:nvSpPr>
        <p:spPr>
          <a:xfrm>
            <a:off x="457200" y="1722438"/>
            <a:ext cx="8229600" cy="4525962"/>
          </a:xfrm>
        </p:spPr>
        <p:txBody>
          <a:bodyPr/>
          <a:lstStyle/>
          <a:p>
            <a:pPr eaLnBrk="1"/>
            <a:r>
              <a:rPr lang="en-US" b="1" smtClean="0"/>
              <a:t>Intrusion Detection Systems (IDSs)</a:t>
            </a:r>
          </a:p>
          <a:p>
            <a:pPr lvl="1" eaLnBrk="1"/>
            <a:r>
              <a:rPr lang="en-US" smtClean="0"/>
              <a:t>Firewalls drop provable attack packets only</a:t>
            </a:r>
          </a:p>
          <a:p>
            <a:pPr lvl="1" eaLnBrk="1"/>
            <a:r>
              <a:rPr lang="en-US" smtClean="0"/>
              <a:t>Intrusion detection systems (IDSs) look for </a:t>
            </a:r>
            <a:r>
              <a:rPr lang="en-US" i="1" smtClean="0"/>
              <a:t>suspicious</a:t>
            </a:r>
            <a:r>
              <a:rPr lang="en-US" smtClean="0"/>
              <a:t> traffic</a:t>
            </a:r>
          </a:p>
          <a:p>
            <a:pPr lvl="2" eaLnBrk="1"/>
            <a:r>
              <a:rPr lang="en-US" smtClean="0"/>
              <a:t>Cannot drop because the packet is merely suspicious</a:t>
            </a:r>
          </a:p>
          <a:p>
            <a:pPr lvl="1" eaLnBrk="1"/>
            <a:r>
              <a:rPr lang="en-US" smtClean="0"/>
              <a:t>Sends an alarm message if the attack appears to be serious</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6.6: Intrusion Detection Systems (IDSs) and Intrusion Prevention Systems (IPSs)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49</a:t>
            </a:fld>
            <a:endParaRPr lang="en-US" dirty="0">
              <a:solidFill>
                <a:prstClr val="white"/>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Static Packet Filtering</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Application Proxy Firewalls</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DD515256-A29D-4CC6-9C9C-AE246BEB6D36}" type="slidenum">
              <a:rPr lang="en-US" smtClean="0">
                <a:solidFill>
                  <a:schemeClr val="bg1"/>
                </a:solidFill>
                <a:latin typeface="Lucida Sans Unicode" pitchFamily="34" charset="0"/>
              </a:rPr>
              <a:pPr eaLnBrk="1" hangingPunct="1"/>
              <a:t>5</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Firewall Architectures</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Firewall Management</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Firewall Filtering Problems</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Content Placeholder 1"/>
          <p:cNvSpPr>
            <a:spLocks noGrp="1"/>
          </p:cNvSpPr>
          <p:nvPr>
            <p:ph idx="1"/>
          </p:nvPr>
        </p:nvSpPr>
        <p:spPr>
          <a:xfrm>
            <a:off x="457200" y="1722438"/>
            <a:ext cx="8229600" cy="4525962"/>
          </a:xfrm>
        </p:spPr>
        <p:txBody>
          <a:bodyPr/>
          <a:lstStyle/>
          <a:p>
            <a:pPr eaLnBrk="1"/>
            <a:r>
              <a:rPr lang="en-US" b="1" smtClean="0"/>
              <a:t>Intrusion Detection Systems (IDSs)</a:t>
            </a:r>
          </a:p>
          <a:p>
            <a:pPr lvl="1" eaLnBrk="1"/>
            <a:r>
              <a:rPr lang="en-US" smtClean="0"/>
              <a:t>Problem: Too many false positives (false alarms)</a:t>
            </a:r>
          </a:p>
          <a:p>
            <a:pPr lvl="2" eaLnBrk="1"/>
            <a:r>
              <a:rPr lang="en-US" smtClean="0"/>
              <a:t>Alarms are ignored or the system is discontinued</a:t>
            </a:r>
          </a:p>
          <a:p>
            <a:pPr lvl="2" eaLnBrk="1"/>
            <a:r>
              <a:rPr lang="en-US" smtClean="0"/>
              <a:t>Can reduce false positives by tuning the IDSs</a:t>
            </a:r>
          </a:p>
          <a:p>
            <a:pPr lvl="3" eaLnBrk="1">
              <a:spcBef>
                <a:spcPts val="600"/>
              </a:spcBef>
            </a:pPr>
            <a:r>
              <a:rPr lang="en-US" sz="2200" smtClean="0"/>
              <a:t>Eliminate inapplicable rules, such as a Unix rule in an all-Windows company</a:t>
            </a:r>
          </a:p>
          <a:p>
            <a:pPr lvl="3" eaLnBrk="1">
              <a:spcBef>
                <a:spcPts val="600"/>
              </a:spcBef>
            </a:pPr>
            <a:r>
              <a:rPr lang="en-US" sz="2200" smtClean="0"/>
              <a:t>Reduce the number of rules allowed to generate alarms</a:t>
            </a:r>
          </a:p>
          <a:p>
            <a:pPr lvl="3" eaLnBrk="1">
              <a:spcBef>
                <a:spcPts val="600"/>
              </a:spcBef>
            </a:pPr>
            <a:r>
              <a:rPr lang="en-US" sz="2200" smtClean="0"/>
              <a:t>Most alarms will still be false alarms</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6.6: Intrusion Detection Systems (IDSs) and Intrusion Prevention Systems (IPSs)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50</a:t>
            </a:fld>
            <a:endParaRPr lang="en-US" dirty="0">
              <a:solidFill>
                <a:prstClr val="white"/>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Content Placeholder 1"/>
          <p:cNvSpPr>
            <a:spLocks noGrp="1"/>
          </p:cNvSpPr>
          <p:nvPr>
            <p:ph idx="1"/>
          </p:nvPr>
        </p:nvSpPr>
        <p:spPr>
          <a:xfrm>
            <a:off x="457200" y="1646238"/>
            <a:ext cx="8229600" cy="4983162"/>
          </a:xfrm>
        </p:spPr>
        <p:txBody>
          <a:bodyPr/>
          <a:lstStyle/>
          <a:p>
            <a:pPr eaLnBrk="1"/>
            <a:r>
              <a:rPr lang="en-US" b="1" smtClean="0"/>
              <a:t>Intrusion Detection Systems (IDSs)</a:t>
            </a:r>
          </a:p>
          <a:p>
            <a:pPr lvl="1" eaLnBrk="1"/>
            <a:r>
              <a:rPr lang="en-US" smtClean="0"/>
              <a:t>Problem: Heavy processing requirements because of sophisticated filtering</a:t>
            </a:r>
          </a:p>
          <a:p>
            <a:pPr lvl="2" eaLnBrk="1"/>
            <a:r>
              <a:rPr lang="en-US" smtClean="0"/>
              <a:t>Deep packet inspection</a:t>
            </a:r>
          </a:p>
          <a:p>
            <a:pPr lvl="3" eaLnBrk="1"/>
            <a:r>
              <a:rPr lang="en-US" sz="2300" smtClean="0"/>
              <a:t>Looks at application content and transport and internet headers</a:t>
            </a:r>
          </a:p>
          <a:p>
            <a:pPr lvl="2" eaLnBrk="1"/>
            <a:r>
              <a:rPr lang="en-US" smtClean="0"/>
              <a:t>Packet stream analysis</a:t>
            </a:r>
          </a:p>
          <a:p>
            <a:pPr lvl="3" eaLnBrk="1"/>
            <a:r>
              <a:rPr lang="en-US" sz="2300" smtClean="0"/>
              <a:t>Looks at patterns across a series of packets</a:t>
            </a:r>
          </a:p>
          <a:p>
            <a:pPr lvl="3" eaLnBrk="1"/>
            <a:r>
              <a:rPr lang="en-US" sz="2300" smtClean="0"/>
              <a:t>Often, patterns cannot be seen unless many packets are examined</a:t>
            </a:r>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6.6: Intrusion Detection Systems (IDSs) and Intrusion Prevention Systems (IPSs)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51</a:t>
            </a:fld>
            <a:endParaRPr lang="en-US" dirty="0">
              <a:solidFill>
                <a:prstClr val="white"/>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Content Placeholder 1"/>
          <p:cNvSpPr>
            <a:spLocks noGrp="1"/>
          </p:cNvSpPr>
          <p:nvPr>
            <p:ph idx="1"/>
          </p:nvPr>
        </p:nvSpPr>
        <p:spPr>
          <a:xfrm>
            <a:off x="457200" y="1905000"/>
            <a:ext cx="8229600" cy="4102100"/>
          </a:xfrm>
        </p:spPr>
        <p:txBody>
          <a:bodyPr/>
          <a:lstStyle/>
          <a:p>
            <a:pPr eaLnBrk="1"/>
            <a:r>
              <a:rPr lang="en-US" b="1" smtClean="0"/>
              <a:t>Intrusion Prevention Systems (IPSs)</a:t>
            </a:r>
          </a:p>
          <a:p>
            <a:pPr lvl="1" eaLnBrk="1"/>
            <a:r>
              <a:rPr lang="en-US" smtClean="0"/>
              <a:t>Use IDS filtering mechanisms</a:t>
            </a:r>
          </a:p>
          <a:p>
            <a:pPr lvl="1" eaLnBrk="1"/>
            <a:r>
              <a:rPr lang="en-US" smtClean="0"/>
              <a:t>Application-specific integrated circuits (ASICs) provide the needed processing power</a:t>
            </a:r>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6.6: Intrusion Detection Systems (IDSs) and Intrusion Prevention Systems (IPSs)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52</a:t>
            </a:fld>
            <a:endParaRPr lang="en-US" dirty="0">
              <a:solidFill>
                <a:prstClr val="white"/>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Content Placeholder 1"/>
          <p:cNvSpPr>
            <a:spLocks noGrp="1"/>
          </p:cNvSpPr>
          <p:nvPr>
            <p:ph idx="1"/>
          </p:nvPr>
        </p:nvSpPr>
        <p:spPr>
          <a:xfrm>
            <a:off x="457200" y="1676400"/>
            <a:ext cx="8229600" cy="4495800"/>
          </a:xfrm>
        </p:spPr>
        <p:txBody>
          <a:bodyPr/>
          <a:lstStyle/>
          <a:p>
            <a:pPr eaLnBrk="1"/>
            <a:r>
              <a:rPr lang="en-US" b="1" smtClean="0"/>
              <a:t>Intrusion Prevention Systems (IPSs)</a:t>
            </a:r>
          </a:p>
          <a:p>
            <a:pPr lvl="1" eaLnBrk="1"/>
            <a:r>
              <a:rPr lang="en-US" smtClean="0"/>
              <a:t>Attack confidence identification spectrum</a:t>
            </a:r>
          </a:p>
          <a:p>
            <a:pPr lvl="2" eaLnBrk="1">
              <a:spcBef>
                <a:spcPts val="600"/>
              </a:spcBef>
            </a:pPr>
            <a:r>
              <a:rPr lang="en-US" smtClean="0"/>
              <a:t>Somewhat likely</a:t>
            </a:r>
          </a:p>
          <a:p>
            <a:pPr lvl="2" eaLnBrk="1">
              <a:spcBef>
                <a:spcPts val="600"/>
              </a:spcBef>
            </a:pPr>
            <a:r>
              <a:rPr lang="en-US" smtClean="0"/>
              <a:t>Very likely</a:t>
            </a:r>
          </a:p>
          <a:p>
            <a:pPr lvl="2" eaLnBrk="1">
              <a:spcBef>
                <a:spcPts val="600"/>
              </a:spcBef>
            </a:pPr>
            <a:r>
              <a:rPr lang="en-US" smtClean="0"/>
              <a:t>Provable</a:t>
            </a:r>
          </a:p>
          <a:p>
            <a:pPr lvl="1" eaLnBrk="1"/>
            <a:r>
              <a:rPr lang="en-US" smtClean="0"/>
              <a:t>Firm may allow firewall to stop traffic at the high end of the attack confidence spectrum</a:t>
            </a:r>
          </a:p>
          <a:p>
            <a:pPr lvl="1" eaLnBrk="1"/>
            <a:r>
              <a:rPr lang="en-US" smtClean="0"/>
              <a:t>Firm decides which attacks to stop</a:t>
            </a:r>
          </a:p>
          <a:p>
            <a:pPr lvl="1" eaLnBrk="1"/>
            <a:r>
              <a:rPr lang="en-US" smtClean="0"/>
              <a:t>This allows it to manage its risks</a:t>
            </a:r>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6.6: Intrusion Detection Systems (IDSs) and Intrusion Prevention Systems (IPSs)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53</a:t>
            </a:fld>
            <a:endParaRPr lang="en-US" dirty="0">
              <a:solidFill>
                <a:prstClr val="white"/>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Content Placeholder 1"/>
          <p:cNvSpPr>
            <a:spLocks noGrp="1"/>
          </p:cNvSpPr>
          <p:nvPr>
            <p:ph idx="1"/>
          </p:nvPr>
        </p:nvSpPr>
        <p:spPr/>
        <p:txBody>
          <a:bodyPr/>
          <a:lstStyle/>
          <a:p>
            <a:pPr eaLnBrk="1"/>
            <a:r>
              <a:rPr lang="en-US" b="1" smtClean="0"/>
              <a:t>Possible Actions</a:t>
            </a:r>
          </a:p>
          <a:p>
            <a:pPr lvl="1" eaLnBrk="1"/>
            <a:r>
              <a:rPr lang="en-US" smtClean="0"/>
              <a:t>Drop packets</a:t>
            </a:r>
          </a:p>
          <a:p>
            <a:pPr lvl="2" eaLnBrk="1"/>
            <a:r>
              <a:rPr lang="en-US" smtClean="0"/>
              <a:t>Risky for suspicious traffic even with high confidence</a:t>
            </a:r>
          </a:p>
          <a:p>
            <a:pPr lvl="1" eaLnBrk="1"/>
            <a:r>
              <a:rPr lang="en-US" smtClean="0"/>
              <a:t>Bandwidth limitation for certain types of traffic</a:t>
            </a:r>
          </a:p>
          <a:p>
            <a:pPr lvl="2" eaLnBrk="1"/>
            <a:r>
              <a:rPr lang="en-US" smtClean="0"/>
              <a:t>Limit to a certain percentage of all traffic</a:t>
            </a:r>
          </a:p>
          <a:p>
            <a:pPr lvl="2" eaLnBrk="1"/>
            <a:r>
              <a:rPr lang="en-US" smtClean="0"/>
              <a:t>Less risky than dropping packets</a:t>
            </a:r>
          </a:p>
          <a:p>
            <a:pPr lvl="2" eaLnBrk="1"/>
            <a:r>
              <a:rPr lang="en-US" smtClean="0"/>
              <a:t>Useful when confidence is lower</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6.6: Intrusion Detection Systems (IDSs) and Intrusion Prevention Systems (IPSs)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54</a:t>
            </a:fld>
            <a:endParaRPr lang="en-US" dirty="0">
              <a:solidFill>
                <a:prstClr val="white"/>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Static Packet Filtering</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Application Proxy Firewalls</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32FC8B92-37B1-4899-A110-6A2252947A23}" type="slidenum">
              <a:rPr lang="en-US" smtClean="0">
                <a:solidFill>
                  <a:schemeClr val="bg1"/>
                </a:solidFill>
                <a:latin typeface="Lucida Sans Unicode" pitchFamily="34" charset="0"/>
              </a:rPr>
              <a:pPr eaLnBrk="1" hangingPunct="1"/>
              <a:t>55</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Firewall Architectures</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Firewall Management</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Firewall Filtering Problems</a:t>
            </a: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eaLnBrk="1" fontAlgn="auto" hangingPunct="1">
              <a:spcAft>
                <a:spcPts val="0"/>
              </a:spcAft>
              <a:defRPr/>
            </a:pPr>
            <a:r>
              <a:rPr lang="en-US" dirty="0" smtClean="0"/>
              <a:t>6.7: Firewalls and Antivirus Servers</a:t>
            </a:r>
            <a:endParaRPr lang="en-US" dirty="0"/>
          </a:p>
        </p:txBody>
      </p:sp>
      <p:sp>
        <p:nvSpPr>
          <p:cNvPr id="72708" name="Content Placeholder 1"/>
          <p:cNvSpPr>
            <a:spLocks noGrp="1"/>
          </p:cNvSpPr>
          <p:nvPr>
            <p:ph idx="1"/>
          </p:nvPr>
        </p:nvSpPr>
        <p:spPr>
          <a:xfrm>
            <a:off x="457200" y="1371600"/>
            <a:ext cx="8229600" cy="4525963"/>
          </a:xfrm>
        </p:spPr>
        <p:txBody>
          <a:bodyPr/>
          <a:lstStyle/>
          <a:p>
            <a:pPr eaLnBrk="1"/>
            <a:r>
              <a:rPr lang="en-US" sz="2000" b="1" dirty="0" smtClean="0"/>
              <a:t>Traditional Firewalls Do Not Do Antivirus Filtering</a:t>
            </a:r>
          </a:p>
          <a:p>
            <a:pPr eaLnBrk="1">
              <a:spcBef>
                <a:spcPts val="600"/>
              </a:spcBef>
            </a:pPr>
            <a:r>
              <a:rPr lang="en-US" sz="2000" b="1" dirty="0" smtClean="0"/>
              <a:t>They Pass Files Needing Filtering to an Antivirus Server</a:t>
            </a:r>
            <a:endParaRPr lang="en-US" sz="2000" dirty="0" smtClean="0"/>
          </a:p>
          <a:p>
            <a:pPr eaLnBrk="1" hangingPunct="1"/>
            <a:endParaRPr lang="en-US" dirty="0" smtClean="0"/>
          </a:p>
        </p:txBody>
      </p:sp>
      <p:pic>
        <p:nvPicPr>
          <p:cNvPr id="72710" name="Picture 7"/>
          <p:cNvPicPr>
            <a:picLocks noChangeAspect="1" noChangeArrowheads="1"/>
          </p:cNvPicPr>
          <p:nvPr/>
        </p:nvPicPr>
        <p:blipFill>
          <a:blip r:embed="rId2">
            <a:extLst>
              <a:ext uri="{28A0092B-C50C-407E-A947-70E740481C1C}">
                <a14:useLocalDpi xmlns:a14="http://schemas.microsoft.com/office/drawing/2010/main" val="0"/>
              </a:ext>
            </a:extLst>
          </a:blip>
          <a:srcRect l="11932" t="18291" r="12650" b="17207"/>
          <a:stretch>
            <a:fillRect/>
          </a:stretch>
        </p:blipFill>
        <p:spPr bwMode="auto">
          <a:xfrm>
            <a:off x="266700" y="2133600"/>
            <a:ext cx="8624888" cy="3657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56</a:t>
            </a:fld>
            <a:endParaRPr lang="en-US" dirty="0">
              <a:solidFill>
                <a:prstClr val="white"/>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Content Placeholder 1"/>
          <p:cNvSpPr>
            <a:spLocks noGrp="1"/>
          </p:cNvSpPr>
          <p:nvPr>
            <p:ph idx="1"/>
          </p:nvPr>
        </p:nvSpPr>
        <p:spPr/>
        <p:txBody>
          <a:bodyPr/>
          <a:lstStyle/>
          <a:p>
            <a:pPr eaLnBrk="1"/>
            <a:r>
              <a:rPr lang="en-US" sz="2800" b="1" smtClean="0"/>
              <a:t>Unified Threat Management (UTM) Firewalls Go Beyond Traditional Firewall Filtering</a:t>
            </a:r>
          </a:p>
          <a:p>
            <a:pPr lvl="1" eaLnBrk="1"/>
            <a:r>
              <a:rPr lang="en-US" sz="2400" smtClean="0"/>
              <a:t>SPI</a:t>
            </a:r>
          </a:p>
          <a:p>
            <a:pPr lvl="1" eaLnBrk="1"/>
            <a:r>
              <a:rPr lang="en-US" sz="2400" smtClean="0"/>
              <a:t>Antivirus Filtering</a:t>
            </a:r>
          </a:p>
          <a:p>
            <a:pPr lvl="1" eaLnBrk="1"/>
            <a:r>
              <a:rPr lang="en-US" sz="2400" smtClean="0"/>
              <a:t>VPNs</a:t>
            </a:r>
          </a:p>
          <a:p>
            <a:pPr lvl="1" eaLnBrk="1"/>
            <a:r>
              <a:rPr lang="en-US" sz="2400" smtClean="0"/>
              <a:t>DoS Protection</a:t>
            </a:r>
          </a:p>
          <a:p>
            <a:pPr lvl="1" eaLnBrk="1"/>
            <a:r>
              <a:rPr lang="en-US" sz="2400" smtClean="0"/>
              <a:t>NAT</a:t>
            </a:r>
          </a:p>
          <a:p>
            <a:pPr eaLnBrk="1" hangingPunct="1"/>
            <a:endParaRPr lang="en-US" sz="280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6.7: Unified Threat Management (UTM)</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57</a:t>
            </a:fld>
            <a:endParaRPr lang="en-US" dirty="0">
              <a:solidFill>
                <a:prstClr val="white"/>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Content Placeholder 1"/>
          <p:cNvSpPr>
            <a:spLocks noGrp="1"/>
          </p:cNvSpPr>
          <p:nvPr>
            <p:ph idx="1"/>
          </p:nvPr>
        </p:nvSpPr>
        <p:spPr>
          <a:xfrm>
            <a:off x="457200" y="1646238"/>
            <a:ext cx="8229600" cy="4525962"/>
          </a:xfrm>
        </p:spPr>
        <p:txBody>
          <a:bodyPr/>
          <a:lstStyle/>
          <a:p>
            <a:pPr eaLnBrk="1"/>
            <a:r>
              <a:rPr lang="en-US" b="1" smtClean="0"/>
              <a:t>Perspective</a:t>
            </a:r>
          </a:p>
          <a:p>
            <a:pPr lvl="1" eaLnBrk="1"/>
            <a:r>
              <a:rPr lang="en-US" smtClean="0"/>
              <a:t>Done by most main border firewalls</a:t>
            </a:r>
          </a:p>
          <a:p>
            <a:pPr lvl="1" eaLnBrk="1"/>
            <a:r>
              <a:rPr lang="en-US" smtClean="0"/>
              <a:t>DOS attacks are easy to detect but difficult to stop because their traffic looks like legitimate packets</a:t>
            </a:r>
          </a:p>
        </p:txBody>
      </p:sp>
      <p:sp>
        <p:nvSpPr>
          <p:cNvPr id="5" name="Title 4"/>
          <p:cNvSpPr>
            <a:spLocks noGrp="1"/>
          </p:cNvSpPr>
          <p:nvPr>
            <p:ph type="title"/>
          </p:nvPr>
        </p:nvSpPr>
        <p:spPr>
          <a:xfrm>
            <a:off x="457200" y="304800"/>
            <a:ext cx="8229600" cy="1143000"/>
          </a:xfrm>
        </p:spPr>
        <p:txBody>
          <a:bodyPr>
            <a:normAutofit fontScale="90000"/>
          </a:bodyPr>
          <a:lstStyle/>
          <a:p>
            <a:pPr eaLnBrk="1" fontAlgn="auto" hangingPunct="1">
              <a:spcAft>
                <a:spcPts val="0"/>
              </a:spcAft>
              <a:defRPr/>
            </a:pPr>
            <a:r>
              <a:rPr lang="en-US" dirty="0" smtClean="0"/>
              <a:t>6.7: Stopping Denial-of-Service (</a:t>
            </a:r>
            <a:r>
              <a:rPr lang="en-US" dirty="0" err="1" smtClean="0"/>
              <a:t>DoS</a:t>
            </a:r>
            <a:r>
              <a:rPr lang="en-US" dirty="0" smtClean="0"/>
              <a:t>) Attacks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58</a:t>
            </a:fld>
            <a:endParaRPr lang="en-US" dirty="0">
              <a:solidFill>
                <a:prstClr val="white"/>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28600" y="1570038"/>
            <a:ext cx="8229600" cy="4525962"/>
          </a:xfrm>
        </p:spPr>
        <p:txBody>
          <a:bodyPr>
            <a:normAutofit/>
          </a:bodyPr>
          <a:lstStyle/>
          <a:p>
            <a:pPr eaLnBrk="1">
              <a:lnSpc>
                <a:spcPct val="90000"/>
              </a:lnSpc>
            </a:pPr>
            <a:r>
              <a:rPr lang="en-US" b="1" smtClean="0"/>
              <a:t>TCP Half-Opening</a:t>
            </a:r>
            <a:br>
              <a:rPr lang="en-US" b="1" smtClean="0"/>
            </a:br>
            <a:r>
              <a:rPr lang="en-US" b="1" smtClean="0"/>
              <a:t>Attacks</a:t>
            </a:r>
          </a:p>
          <a:p>
            <a:pPr lvl="1" eaLnBrk="1">
              <a:lnSpc>
                <a:spcPct val="90000"/>
              </a:lnSpc>
            </a:pPr>
            <a:r>
              <a:rPr lang="en-US" smtClean="0"/>
              <a:t>Attacks</a:t>
            </a:r>
          </a:p>
          <a:p>
            <a:pPr lvl="2" eaLnBrk="1">
              <a:lnSpc>
                <a:spcPct val="90000"/>
              </a:lnSpc>
            </a:pPr>
            <a:r>
              <a:rPr lang="en-US" smtClean="0"/>
              <a:t>Attacker sends a TCP SYN </a:t>
            </a:r>
            <a:br>
              <a:rPr lang="en-US" smtClean="0"/>
            </a:br>
            <a:r>
              <a:rPr lang="en-US" smtClean="0"/>
              <a:t>segment to a port</a:t>
            </a:r>
          </a:p>
          <a:p>
            <a:pPr lvl="2" eaLnBrk="1">
              <a:lnSpc>
                <a:spcPct val="90000"/>
              </a:lnSpc>
            </a:pPr>
            <a:r>
              <a:rPr lang="en-US" smtClean="0"/>
              <a:t>The application program sends back a SYN/ACK segment and sets aside resources</a:t>
            </a:r>
          </a:p>
          <a:p>
            <a:pPr lvl="2" eaLnBrk="1">
              <a:lnSpc>
                <a:spcPct val="90000"/>
              </a:lnSpc>
            </a:pPr>
            <a:r>
              <a:rPr lang="en-US" smtClean="0"/>
              <a:t>The attacker never sends back an ACK, so the victim keeps the resources reserved</a:t>
            </a:r>
          </a:p>
          <a:p>
            <a:pPr lvl="2" eaLnBrk="1">
              <a:lnSpc>
                <a:spcPct val="90000"/>
              </a:lnSpc>
            </a:pPr>
            <a:r>
              <a:rPr lang="en-US" smtClean="0"/>
              <a:t>The victim soon runs out of resources and crashes or can no longer serve legitimate traffic</a:t>
            </a:r>
          </a:p>
          <a:p>
            <a:pPr eaLnBrk="1" hangingPunct="1">
              <a:lnSpc>
                <a:spcPct val="90000"/>
              </a:lnSpc>
            </a:pPr>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6.7: Stopping Denial-of-Service (</a:t>
            </a:r>
            <a:r>
              <a:rPr lang="en-US" dirty="0" err="1" smtClean="0"/>
              <a:t>DoS</a:t>
            </a:r>
            <a:r>
              <a:rPr lang="en-US" dirty="0" smtClean="0"/>
              <a:t>) Attacks</a:t>
            </a:r>
            <a:endParaRPr lang="en-US" dirty="0"/>
          </a:p>
        </p:txBody>
      </p:sp>
      <p:pic>
        <p:nvPicPr>
          <p:cNvPr id="75781" name="Picture 2" descr="C:\Users\Panko\Pictures\Microsoft Clip Organizer\CG264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0" y="1143000"/>
            <a:ext cx="1447800" cy="1447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5782" name="Picture 4" descr="C:\Users\Panko\Pictures\Microsoft Clip Organizer\j043394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0" y="1066800"/>
            <a:ext cx="1371600" cy="1371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12" name="Straight Arrow Connector 11"/>
          <p:cNvCxnSpPr/>
          <p:nvPr/>
        </p:nvCxnSpPr>
        <p:spPr>
          <a:xfrm rot="10800000" flipH="1">
            <a:off x="6781800" y="2055813"/>
            <a:ext cx="762000" cy="158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grpSp>
        <p:nvGrpSpPr>
          <p:cNvPr id="75784" name="Group 16"/>
          <p:cNvGrpSpPr>
            <a:grpSpLocks/>
          </p:cNvGrpSpPr>
          <p:nvPr/>
        </p:nvGrpSpPr>
        <p:grpSpPr bwMode="auto">
          <a:xfrm>
            <a:off x="6767513" y="990600"/>
            <a:ext cx="762000" cy="369888"/>
            <a:chOff x="6767933" y="990600"/>
            <a:chExt cx="762000" cy="369332"/>
          </a:xfrm>
        </p:grpSpPr>
        <p:cxnSp>
          <p:nvCxnSpPr>
            <p:cNvPr id="10" name="Straight Arrow Connector 9"/>
            <p:cNvCxnSpPr/>
            <p:nvPr/>
          </p:nvCxnSpPr>
          <p:spPr>
            <a:xfrm rot="10800000">
              <a:off x="6767933" y="1294942"/>
              <a:ext cx="762000" cy="1586"/>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75792" name="TextBox 13"/>
            <p:cNvSpPr txBox="1">
              <a:spLocks noChangeArrowheads="1"/>
            </p:cNvSpPr>
            <p:nvPr/>
          </p:nvSpPr>
          <p:spPr bwMode="auto">
            <a:xfrm>
              <a:off x="6836989" y="990600"/>
              <a:ext cx="623889"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a:latin typeface="Lucida Sans Unicode" pitchFamily="34" charset="0"/>
                </a:rPr>
                <a:t>SYN</a:t>
              </a:r>
            </a:p>
          </p:txBody>
        </p:sp>
      </p:grpSp>
      <p:sp>
        <p:nvSpPr>
          <p:cNvPr id="75785" name="TextBox 14"/>
          <p:cNvSpPr txBox="1">
            <a:spLocks noChangeArrowheads="1"/>
          </p:cNvSpPr>
          <p:nvPr/>
        </p:nvSpPr>
        <p:spPr bwMode="auto">
          <a:xfrm>
            <a:off x="6775450" y="1447800"/>
            <a:ext cx="746125" cy="646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a:latin typeface="Lucida Sans Unicode" pitchFamily="34" charset="0"/>
              </a:rPr>
              <a:t>SYN/</a:t>
            </a:r>
            <a:br>
              <a:rPr lang="en-US">
                <a:latin typeface="Lucida Sans Unicode" pitchFamily="34" charset="0"/>
              </a:rPr>
            </a:br>
            <a:r>
              <a:rPr lang="en-US">
                <a:latin typeface="Lucida Sans Unicode" pitchFamily="34" charset="0"/>
              </a:rPr>
              <a:t>ACK</a:t>
            </a:r>
          </a:p>
        </p:txBody>
      </p:sp>
      <p:sp>
        <p:nvSpPr>
          <p:cNvPr id="75786" name="TextBox 15"/>
          <p:cNvSpPr txBox="1">
            <a:spLocks noChangeArrowheads="1"/>
          </p:cNvSpPr>
          <p:nvPr/>
        </p:nvSpPr>
        <p:spPr bwMode="auto">
          <a:xfrm>
            <a:off x="6629400" y="2209800"/>
            <a:ext cx="10398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a:latin typeface="Lucida Sans Unicode" pitchFamily="34" charset="0"/>
              </a:rPr>
              <a:t>No ACK</a:t>
            </a:r>
          </a:p>
        </p:txBody>
      </p:sp>
      <p:grpSp>
        <p:nvGrpSpPr>
          <p:cNvPr id="75787" name="Group 17"/>
          <p:cNvGrpSpPr>
            <a:grpSpLocks/>
          </p:cNvGrpSpPr>
          <p:nvPr/>
        </p:nvGrpSpPr>
        <p:grpSpPr bwMode="auto">
          <a:xfrm>
            <a:off x="6781800" y="2590800"/>
            <a:ext cx="762000" cy="369888"/>
            <a:chOff x="6767933" y="990600"/>
            <a:chExt cx="762000" cy="369332"/>
          </a:xfrm>
        </p:grpSpPr>
        <p:cxnSp>
          <p:nvCxnSpPr>
            <p:cNvPr id="19" name="Straight Arrow Connector 18"/>
            <p:cNvCxnSpPr/>
            <p:nvPr/>
          </p:nvCxnSpPr>
          <p:spPr>
            <a:xfrm rot="10800000">
              <a:off x="6767933" y="1294942"/>
              <a:ext cx="762000" cy="1586"/>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75790" name="TextBox 19"/>
            <p:cNvSpPr txBox="1">
              <a:spLocks noChangeArrowheads="1"/>
            </p:cNvSpPr>
            <p:nvPr/>
          </p:nvSpPr>
          <p:spPr bwMode="auto">
            <a:xfrm>
              <a:off x="6836989" y="990600"/>
              <a:ext cx="623889"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a:latin typeface="Lucida Sans Unicode" pitchFamily="34" charset="0"/>
                </a:rPr>
                <a:t>SYN</a:t>
              </a:r>
            </a:p>
          </p:txBody>
        </p:sp>
      </p:grpSp>
      <p:sp>
        <p:nvSpPr>
          <p:cNvPr id="1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59</a:t>
            </a:fld>
            <a:endParaRPr lang="en-US" dirty="0">
              <a:solidFill>
                <a:prstClr val="white"/>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458" name="Picture 10"/>
          <p:cNvPicPr>
            <a:picLocks noChangeAspect="1" noChangeArrowheads="1"/>
          </p:cNvPicPr>
          <p:nvPr/>
        </p:nvPicPr>
        <p:blipFill>
          <a:blip r:embed="rId2">
            <a:extLst>
              <a:ext uri="{28A0092B-C50C-407E-A947-70E740481C1C}">
                <a14:useLocalDpi xmlns:a14="http://schemas.microsoft.com/office/drawing/2010/main" val="0"/>
              </a:ext>
            </a:extLst>
          </a:blip>
          <a:srcRect l="6464" t="11655" r="6526" b="12592"/>
          <a:stretch>
            <a:fillRect/>
          </a:stretch>
        </p:blipFill>
        <p:spPr bwMode="auto">
          <a:xfrm>
            <a:off x="304800" y="1274763"/>
            <a:ext cx="8686800" cy="4516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p:txBody>
          <a:bodyPr/>
          <a:lstStyle/>
          <a:p>
            <a:pPr eaLnBrk="1" fontAlgn="auto" hangingPunct="1">
              <a:spcAft>
                <a:spcPts val="0"/>
              </a:spcAft>
              <a:defRPr/>
            </a:pPr>
            <a:r>
              <a:rPr lang="en-US" dirty="0" smtClean="0"/>
              <a:t>6.1: Basic Firewall Operation</a:t>
            </a:r>
            <a:endParaRPr lang="en-US" dirty="0"/>
          </a:p>
        </p:txBody>
      </p:sp>
      <p:sp>
        <p:nvSpPr>
          <p:cNvPr id="6" name="Rounded Rectangle 5"/>
          <p:cNvSpPr/>
          <p:nvPr/>
        </p:nvSpPr>
        <p:spPr>
          <a:xfrm>
            <a:off x="1371600" y="1676400"/>
            <a:ext cx="5029200" cy="9906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1.</a:t>
            </a:r>
          </a:p>
          <a:p>
            <a:pPr algn="ctr" fontAlgn="auto">
              <a:spcBef>
                <a:spcPts val="0"/>
              </a:spcBef>
              <a:spcAft>
                <a:spcPts val="0"/>
              </a:spcAft>
              <a:defRPr/>
            </a:pPr>
            <a:r>
              <a:rPr lang="en-US" dirty="0"/>
              <a:t>Legitimate hosts send innocent packets.</a:t>
            </a:r>
          </a:p>
          <a:p>
            <a:pPr algn="ctr" fontAlgn="auto">
              <a:spcBef>
                <a:spcPts val="0"/>
              </a:spcBef>
              <a:spcAft>
                <a:spcPts val="0"/>
              </a:spcAft>
              <a:defRPr/>
            </a:pPr>
            <a:r>
              <a:rPr lang="en-US" dirty="0"/>
              <a:t>Attackers send attack packets.</a:t>
            </a:r>
          </a:p>
        </p:txBody>
      </p:sp>
      <p:sp>
        <p:nvSpPr>
          <p:cNvPr id="7" name="Rounded Rectangle 6"/>
          <p:cNvSpPr/>
          <p:nvPr/>
        </p:nvSpPr>
        <p:spPr>
          <a:xfrm>
            <a:off x="6629400" y="1676400"/>
            <a:ext cx="2057400" cy="1752600"/>
          </a:xfrm>
          <a:prstGeom prst="round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8" name="Rounded Rectangle 7"/>
          <p:cNvSpPr/>
          <p:nvPr/>
        </p:nvSpPr>
        <p:spPr>
          <a:xfrm>
            <a:off x="914400" y="3657600"/>
            <a:ext cx="4191000" cy="10668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2.</a:t>
            </a:r>
          </a:p>
          <a:p>
            <a:pPr algn="ctr" fontAlgn="auto">
              <a:spcBef>
                <a:spcPts val="0"/>
              </a:spcBef>
              <a:spcAft>
                <a:spcPts val="0"/>
              </a:spcAft>
              <a:defRPr/>
            </a:pPr>
            <a:r>
              <a:rPr lang="en-US" dirty="0"/>
              <a:t>Ingress packets come into a site.</a:t>
            </a:r>
          </a:p>
          <a:p>
            <a:pPr algn="ctr" fontAlgn="auto">
              <a:spcBef>
                <a:spcPts val="0"/>
              </a:spcBef>
              <a:spcAft>
                <a:spcPts val="0"/>
              </a:spcAft>
              <a:defRPr/>
            </a:pPr>
            <a:r>
              <a:rPr lang="en-US" dirty="0"/>
              <a:t>Egress packets go out from a site.</a:t>
            </a:r>
          </a:p>
        </p:txBody>
      </p:sp>
      <p:sp>
        <p:nvSpPr>
          <p:cNvPr id="9" name="Rounded Rectangle 8"/>
          <p:cNvSpPr/>
          <p:nvPr/>
        </p:nvSpPr>
        <p:spPr>
          <a:xfrm>
            <a:off x="5334000" y="3733800"/>
            <a:ext cx="1295400" cy="990600"/>
          </a:xfrm>
          <a:prstGeom prst="round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10"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6</a:t>
            </a:fld>
            <a:endParaRPr lang="en-US" dirty="0">
              <a:solidFill>
                <a:prstClr val="white"/>
              </a:solidFill>
            </a:endParaRP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Content Placeholder 1"/>
          <p:cNvSpPr>
            <a:spLocks noGrp="1"/>
          </p:cNvSpPr>
          <p:nvPr>
            <p:ph idx="1"/>
          </p:nvPr>
        </p:nvSpPr>
        <p:spPr/>
        <p:txBody>
          <a:bodyPr/>
          <a:lstStyle/>
          <a:p>
            <a:pPr eaLnBrk="1"/>
            <a:r>
              <a:rPr lang="en-US" b="1" dirty="0" smtClean="0"/>
              <a:t>TCP Half-</a:t>
            </a:r>
            <a:br>
              <a:rPr lang="en-US" b="1" dirty="0" smtClean="0"/>
            </a:br>
            <a:r>
              <a:rPr lang="en-US" b="1" dirty="0" smtClean="0"/>
              <a:t>Opening Attacks</a:t>
            </a:r>
          </a:p>
          <a:p>
            <a:pPr lvl="1" eaLnBrk="1"/>
            <a:r>
              <a:rPr lang="en-US" dirty="0" smtClean="0"/>
              <a:t>Defenses</a:t>
            </a:r>
          </a:p>
          <a:p>
            <a:pPr lvl="2" eaLnBrk="1"/>
            <a:r>
              <a:rPr lang="en-US" dirty="0" smtClean="0"/>
              <a:t>Firewall intercepts the SYN from an external host</a:t>
            </a:r>
          </a:p>
          <a:p>
            <a:pPr lvl="2" eaLnBrk="1"/>
            <a:r>
              <a:rPr lang="en-US" dirty="0" smtClean="0"/>
              <a:t>Firewall sends back a SYN/ACK without passing the segment on to the target host</a:t>
            </a:r>
          </a:p>
          <a:p>
            <a:pPr lvl="2" eaLnBrk="1"/>
            <a:r>
              <a:rPr lang="en-US" dirty="0" smtClean="0"/>
              <a:t>Only if the firewall receives a timely ACK does it send the original SYN the destination host</a:t>
            </a:r>
          </a:p>
          <a:p>
            <a:pPr eaLnBrk="1" hangingPunct="1"/>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6.7: Stopping Denial-of-Service (</a:t>
            </a:r>
            <a:r>
              <a:rPr lang="en-US" dirty="0" err="1" smtClean="0"/>
              <a:t>DoS</a:t>
            </a:r>
            <a:r>
              <a:rPr lang="en-US" dirty="0" smtClean="0"/>
              <a:t>) Attacks</a:t>
            </a:r>
            <a:endParaRPr lang="en-US" dirty="0"/>
          </a:p>
        </p:txBody>
      </p:sp>
      <p:pic>
        <p:nvPicPr>
          <p:cNvPr id="76805" name="Picture 2" descr="C:\Users\Panko\Pictures\Microsoft Clip Organizer\CG264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86200" y="1143000"/>
            <a:ext cx="1447800" cy="1447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76806" name="Picture 4" descr="C:\Users\Panko\Pictures\Microsoft Clip Organizer\j043394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0" y="1066800"/>
            <a:ext cx="1371600" cy="1371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grpSp>
        <p:nvGrpSpPr>
          <p:cNvPr id="76807" name="Group 7"/>
          <p:cNvGrpSpPr>
            <a:grpSpLocks/>
          </p:cNvGrpSpPr>
          <p:nvPr/>
        </p:nvGrpSpPr>
        <p:grpSpPr bwMode="auto">
          <a:xfrm>
            <a:off x="6767513" y="990600"/>
            <a:ext cx="762000" cy="369888"/>
            <a:chOff x="6767933" y="990600"/>
            <a:chExt cx="762000" cy="369332"/>
          </a:xfrm>
        </p:grpSpPr>
        <p:cxnSp>
          <p:nvCxnSpPr>
            <p:cNvPr id="9" name="Straight Arrow Connector 8"/>
            <p:cNvCxnSpPr/>
            <p:nvPr/>
          </p:nvCxnSpPr>
          <p:spPr>
            <a:xfrm rot="10800000">
              <a:off x="6767933" y="1294942"/>
              <a:ext cx="762000" cy="1586"/>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76814" name="TextBox 9"/>
            <p:cNvSpPr txBox="1">
              <a:spLocks noChangeArrowheads="1"/>
            </p:cNvSpPr>
            <p:nvPr/>
          </p:nvSpPr>
          <p:spPr bwMode="auto">
            <a:xfrm>
              <a:off x="6836989" y="990600"/>
              <a:ext cx="623889" cy="36933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a:latin typeface="Lucida Sans Unicode" pitchFamily="34" charset="0"/>
                </a:rPr>
                <a:t>SYN</a:t>
              </a:r>
            </a:p>
          </p:txBody>
        </p:sp>
      </p:grpSp>
      <p:sp>
        <p:nvSpPr>
          <p:cNvPr id="76808" name="TextBox 10"/>
          <p:cNvSpPr txBox="1">
            <a:spLocks noChangeArrowheads="1"/>
          </p:cNvSpPr>
          <p:nvPr/>
        </p:nvSpPr>
        <p:spPr bwMode="auto">
          <a:xfrm>
            <a:off x="6775450" y="1447800"/>
            <a:ext cx="746125" cy="6461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a:latin typeface="Lucida Sans Unicode" pitchFamily="34" charset="0"/>
              </a:rPr>
              <a:t>SYN/</a:t>
            </a:r>
            <a:br>
              <a:rPr lang="en-US">
                <a:latin typeface="Lucida Sans Unicode" pitchFamily="34" charset="0"/>
              </a:rPr>
            </a:br>
            <a:r>
              <a:rPr lang="en-US">
                <a:latin typeface="Lucida Sans Unicode" pitchFamily="34" charset="0"/>
              </a:rPr>
              <a:t>ACK</a:t>
            </a:r>
          </a:p>
        </p:txBody>
      </p:sp>
      <p:pic>
        <p:nvPicPr>
          <p:cNvPr id="76809" name="Picture 2" descr="C:\Users\Panko\Pictures\Microsoft Clip Organizer\CG2D79.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86400" y="1219200"/>
            <a:ext cx="1219200" cy="1219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14" name="Straight Arrow Connector 13"/>
          <p:cNvCxnSpPr/>
          <p:nvPr/>
        </p:nvCxnSpPr>
        <p:spPr>
          <a:xfrm rot="10800000" flipH="1">
            <a:off x="6781800" y="2055813"/>
            <a:ext cx="762000" cy="1587"/>
          </a:xfrm>
          <a:prstGeom prst="straightConnector1">
            <a:avLst/>
          </a:prstGeom>
          <a:ln w="28575">
            <a:tailEnd type="arrow"/>
          </a:ln>
        </p:spPr>
        <p:style>
          <a:lnRef idx="1">
            <a:schemeClr val="accent1"/>
          </a:lnRef>
          <a:fillRef idx="0">
            <a:schemeClr val="accent1"/>
          </a:fillRef>
          <a:effectRef idx="0">
            <a:schemeClr val="accent1"/>
          </a:effectRef>
          <a:fontRef idx="minor">
            <a:schemeClr val="tx1"/>
          </a:fontRef>
        </p:style>
      </p:cxnSp>
      <p:sp>
        <p:nvSpPr>
          <p:cNvPr id="76811" name="TextBox 14"/>
          <p:cNvSpPr txBox="1">
            <a:spLocks noChangeArrowheads="1"/>
          </p:cNvSpPr>
          <p:nvPr/>
        </p:nvSpPr>
        <p:spPr bwMode="auto">
          <a:xfrm>
            <a:off x="6629400" y="2209800"/>
            <a:ext cx="1039813" cy="3698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a:latin typeface="Lucida Sans Unicode" pitchFamily="34" charset="0"/>
              </a:rPr>
              <a:t>No ACK</a:t>
            </a:r>
          </a:p>
        </p:txBody>
      </p:sp>
      <p:sp>
        <p:nvSpPr>
          <p:cNvPr id="15"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60</a:t>
            </a:fld>
            <a:endParaRPr lang="en-US" dirty="0">
              <a:solidFill>
                <a:prstClr val="white"/>
              </a:solidFill>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Content Placeholder 1"/>
          <p:cNvSpPr>
            <a:spLocks noGrp="1"/>
          </p:cNvSpPr>
          <p:nvPr>
            <p:ph idx="1"/>
          </p:nvPr>
        </p:nvSpPr>
        <p:spPr/>
        <p:txBody>
          <a:bodyPr/>
          <a:lstStyle/>
          <a:p>
            <a:pPr eaLnBrk="1"/>
            <a:r>
              <a:rPr lang="en-US" b="1" dirty="0" smtClean="0"/>
              <a:t>Rate Limiting</a:t>
            </a:r>
          </a:p>
          <a:p>
            <a:pPr lvl="1" eaLnBrk="1"/>
            <a:r>
              <a:rPr lang="en-US" dirty="0" smtClean="0"/>
              <a:t>Set a limit on all traffic to a server—both legitimate and </a:t>
            </a:r>
            <a:r>
              <a:rPr lang="en-US" dirty="0" err="1" smtClean="0"/>
              <a:t>DoS</a:t>
            </a:r>
            <a:r>
              <a:rPr lang="en-US" dirty="0" smtClean="0"/>
              <a:t> packets</a:t>
            </a:r>
          </a:p>
          <a:p>
            <a:pPr lvl="1" eaLnBrk="1"/>
            <a:r>
              <a:rPr lang="en-US" dirty="0" smtClean="0"/>
              <a:t>Keeps the entire network from being overloaded</a:t>
            </a:r>
          </a:p>
          <a:p>
            <a:pPr lvl="1" eaLnBrk="1"/>
            <a:r>
              <a:rPr lang="en-US" dirty="0" smtClean="0"/>
              <a:t>Not perfect—does not protect the target server or allow legitimate traffic</a:t>
            </a:r>
          </a:p>
          <a:p>
            <a:pPr eaLnBrk="1" hangingPunct="1"/>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6.7: Stopping Denial-of-Service (</a:t>
            </a:r>
            <a:r>
              <a:rPr lang="en-US" dirty="0" err="1" smtClean="0"/>
              <a:t>DoS</a:t>
            </a:r>
            <a:r>
              <a:rPr lang="en-US" dirty="0" smtClean="0"/>
              <a:t>) Attacks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61</a:t>
            </a:fld>
            <a:endParaRPr lang="en-US" dirty="0">
              <a:solidFill>
                <a:prstClr val="white"/>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Content Placeholder 1"/>
          <p:cNvSpPr>
            <a:spLocks noGrp="1"/>
          </p:cNvSpPr>
          <p:nvPr>
            <p:ph idx="1"/>
          </p:nvPr>
        </p:nvSpPr>
        <p:spPr>
          <a:xfrm>
            <a:off x="457200" y="1570038"/>
            <a:ext cx="8229600" cy="4525962"/>
          </a:xfrm>
        </p:spPr>
        <p:txBody>
          <a:bodyPr/>
          <a:lstStyle/>
          <a:p>
            <a:pPr eaLnBrk="1"/>
            <a:r>
              <a:rPr lang="en-US" b="1" smtClean="0"/>
              <a:t>DoS Protection Is a Community Problem</a:t>
            </a:r>
          </a:p>
          <a:p>
            <a:pPr lvl="1" eaLnBrk="1"/>
            <a:r>
              <a:rPr lang="en-US" smtClean="0"/>
              <a:t>If an organization’s access line to the Internet becomes overloaded, it cannot solve the problem itself</a:t>
            </a:r>
          </a:p>
          <a:p>
            <a:pPr lvl="1" eaLnBrk="1"/>
            <a:r>
              <a:rPr lang="en-US" smtClean="0"/>
              <a:t>Its ISP or other upstream agencies must help</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6.7: Stopping Denial-of-Service (</a:t>
            </a:r>
            <a:r>
              <a:rPr lang="en-US" dirty="0" err="1" smtClean="0"/>
              <a:t>DoS</a:t>
            </a:r>
            <a:r>
              <a:rPr lang="en-US" dirty="0" smtClean="0"/>
              <a:t>) Attacks</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62</a:t>
            </a:fld>
            <a:endParaRPr lang="en-US" dirty="0">
              <a:solidFill>
                <a:prstClr val="white"/>
              </a:solidFill>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Static Packet Filtering</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Application Proxy Firewalls</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26D1FA31-63A5-4FF5-B454-F36791BEEE5F}" type="slidenum">
              <a:rPr lang="en-US" smtClean="0">
                <a:solidFill>
                  <a:schemeClr val="bg1"/>
                </a:solidFill>
                <a:latin typeface="Lucida Sans Unicode" pitchFamily="34" charset="0"/>
              </a:rPr>
              <a:pPr eaLnBrk="1" hangingPunct="1"/>
              <a:t>63</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6.8  Firewall Architectures</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Firewall Management</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Firewall Filtering Problems</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0899" name="Picture 7"/>
          <p:cNvPicPr>
            <a:picLocks noChangeAspect="1" noChangeArrowheads="1"/>
          </p:cNvPicPr>
          <p:nvPr/>
        </p:nvPicPr>
        <p:blipFill>
          <a:blip r:embed="rId2">
            <a:extLst>
              <a:ext uri="{28A0092B-C50C-407E-A947-70E740481C1C}">
                <a14:useLocalDpi xmlns:a14="http://schemas.microsoft.com/office/drawing/2010/main" val="0"/>
              </a:ext>
            </a:extLst>
          </a:blip>
          <a:srcRect l="12888" t="15657" r="8353" b="12769"/>
          <a:stretch>
            <a:fillRect/>
          </a:stretch>
        </p:blipFill>
        <p:spPr bwMode="auto">
          <a:xfrm>
            <a:off x="609600" y="1219200"/>
            <a:ext cx="8001001" cy="465470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a:xfrm>
            <a:off x="457200" y="228600"/>
            <a:ext cx="8229600" cy="1143000"/>
          </a:xfrm>
        </p:spPr>
        <p:txBody>
          <a:bodyPr/>
          <a:lstStyle/>
          <a:p>
            <a:pPr eaLnBrk="1" fontAlgn="auto" hangingPunct="1">
              <a:spcAft>
                <a:spcPts val="0"/>
              </a:spcAft>
              <a:defRPr/>
            </a:pPr>
            <a:r>
              <a:rPr lang="en-US" dirty="0" smtClean="0"/>
              <a:t>6.8: Firewall Architecture</a:t>
            </a:r>
            <a:endParaRPr lang="en-US" dirty="0"/>
          </a:p>
        </p:txBody>
      </p:sp>
      <p:sp>
        <p:nvSpPr>
          <p:cNvPr id="6" name="Rounded Rectangle 5"/>
          <p:cNvSpPr/>
          <p:nvPr/>
        </p:nvSpPr>
        <p:spPr>
          <a:xfrm>
            <a:off x="4343401" y="5899307"/>
            <a:ext cx="4419600" cy="22860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A f</a:t>
            </a:r>
            <a:r>
              <a:rPr lang="en-US" dirty="0" smtClean="0"/>
              <a:t>irm has </a:t>
            </a:r>
            <a:r>
              <a:rPr lang="en-US" dirty="0"/>
              <a:t>m</a:t>
            </a:r>
            <a:r>
              <a:rPr lang="en-US" dirty="0" smtClean="0"/>
              <a:t>any </a:t>
            </a:r>
            <a:r>
              <a:rPr lang="en-US" dirty="0"/>
              <a:t>f</a:t>
            </a:r>
            <a:r>
              <a:rPr lang="en-US" dirty="0" smtClean="0"/>
              <a:t>irewalls</a:t>
            </a:r>
            <a:r>
              <a:rPr lang="en-US" dirty="0"/>
              <a:t>:</a:t>
            </a:r>
          </a:p>
          <a:p>
            <a:pPr algn="ctr" fontAlgn="auto">
              <a:spcBef>
                <a:spcPts val="0"/>
              </a:spcBef>
              <a:spcAft>
                <a:spcPts val="0"/>
              </a:spcAft>
              <a:defRPr/>
            </a:pPr>
            <a:r>
              <a:rPr lang="en-US" dirty="0"/>
              <a:t>Screening border routers</a:t>
            </a:r>
          </a:p>
          <a:p>
            <a:pPr algn="ctr" fontAlgn="auto">
              <a:spcBef>
                <a:spcPts val="0"/>
              </a:spcBef>
              <a:spcAft>
                <a:spcPts val="0"/>
              </a:spcAft>
              <a:defRPr/>
            </a:pPr>
            <a:r>
              <a:rPr lang="en-US" dirty="0"/>
              <a:t>Main border firewalls</a:t>
            </a:r>
          </a:p>
          <a:p>
            <a:pPr algn="ctr" fontAlgn="auto">
              <a:spcBef>
                <a:spcPts val="0"/>
              </a:spcBef>
              <a:spcAft>
                <a:spcPts val="0"/>
              </a:spcAft>
              <a:defRPr/>
            </a:pPr>
            <a:r>
              <a:rPr lang="en-US" dirty="0"/>
              <a:t>Internal firewalls</a:t>
            </a:r>
          </a:p>
          <a:p>
            <a:pPr algn="ctr" fontAlgn="auto">
              <a:spcBef>
                <a:spcPts val="0"/>
              </a:spcBef>
              <a:spcAft>
                <a:spcPts val="0"/>
              </a:spcAft>
              <a:defRPr/>
            </a:pPr>
            <a:r>
              <a:rPr lang="en-US" dirty="0"/>
              <a:t>Host firewalls on clients and servers</a:t>
            </a:r>
          </a:p>
          <a:p>
            <a:pPr algn="ctr" fontAlgn="auto">
              <a:spcBef>
                <a:spcPts val="1200"/>
              </a:spcBef>
              <a:spcAft>
                <a:spcPts val="0"/>
              </a:spcAft>
              <a:defRPr/>
            </a:pPr>
            <a:r>
              <a:rPr lang="en-US" dirty="0"/>
              <a:t>The </a:t>
            </a:r>
            <a:r>
              <a:rPr lang="en-US" dirty="0" smtClean="0"/>
              <a:t>firewall </a:t>
            </a:r>
            <a:r>
              <a:rPr lang="en-US" dirty="0"/>
              <a:t>a</a:t>
            </a:r>
            <a:r>
              <a:rPr lang="en-US" dirty="0" smtClean="0"/>
              <a:t>rchitecture </a:t>
            </a:r>
            <a:r>
              <a:rPr lang="en-US" dirty="0"/>
              <a:t>d</a:t>
            </a:r>
            <a:r>
              <a:rPr lang="en-US" dirty="0" smtClean="0"/>
              <a:t>escribes</a:t>
            </a:r>
            <a:r>
              <a:rPr lang="en-US" dirty="0"/>
              <a:t/>
            </a:r>
            <a:br>
              <a:rPr lang="en-US" dirty="0"/>
            </a:br>
            <a:r>
              <a:rPr lang="en-US" dirty="0"/>
              <a:t>how </a:t>
            </a:r>
            <a:r>
              <a:rPr lang="en-US" dirty="0" smtClean="0"/>
              <a:t>these </a:t>
            </a:r>
            <a:r>
              <a:rPr lang="en-US" dirty="0"/>
              <a:t>f</a:t>
            </a:r>
            <a:r>
              <a:rPr lang="en-US" dirty="0" smtClean="0"/>
              <a:t>irewalls </a:t>
            </a:r>
            <a:r>
              <a:rPr lang="en-US" dirty="0"/>
              <a:t>w</a:t>
            </a:r>
            <a:r>
              <a:rPr lang="en-US" dirty="0" smtClean="0"/>
              <a:t>ork together.</a:t>
            </a:r>
            <a:endParaRPr lang="en-US" dirty="0"/>
          </a:p>
        </p:txBody>
      </p:sp>
      <p:sp>
        <p:nvSpPr>
          <p:cNvPr id="7"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64</a:t>
            </a:fld>
            <a:endParaRPr lang="en-US" dirty="0">
              <a:solidFill>
                <a:prstClr val="white"/>
              </a:solidFill>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Straight Connector 19"/>
          <p:cNvCxnSpPr/>
          <p:nvPr/>
        </p:nvCxnSpPr>
        <p:spPr>
          <a:xfrm rot="5400000">
            <a:off x="6555582" y="2401094"/>
            <a:ext cx="838200" cy="1587"/>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 name="Content Placeholder 1"/>
          <p:cNvSpPr>
            <a:spLocks noGrp="1"/>
          </p:cNvSpPr>
          <p:nvPr>
            <p:ph idx="1"/>
          </p:nvPr>
        </p:nvSpPr>
        <p:spPr>
          <a:xfrm>
            <a:off x="457200" y="1481138"/>
            <a:ext cx="8229600" cy="4919662"/>
          </a:xfrm>
        </p:spPr>
        <p:txBody>
          <a:bodyPr>
            <a:normAutofit lnSpcReduction="10000"/>
          </a:bodyPr>
          <a:lstStyle/>
          <a:p>
            <a:pPr marL="365760" indent="-256032" eaLnBrk="1" fontAlgn="auto">
              <a:spcAft>
                <a:spcPts val="0"/>
              </a:spcAft>
              <a:buFont typeface="Wingdings 3"/>
              <a:buChar char=""/>
              <a:defRPr/>
            </a:pPr>
            <a:r>
              <a:rPr lang="en-US" b="1" dirty="0" smtClean="0"/>
              <a:t>DMZs Use Multi-Homed</a:t>
            </a:r>
            <a:br>
              <a:rPr lang="en-US" b="1" dirty="0" smtClean="0"/>
            </a:br>
            <a:r>
              <a:rPr lang="en-US" b="1" dirty="0" smtClean="0"/>
              <a:t>Main Firewalls</a:t>
            </a:r>
          </a:p>
          <a:p>
            <a:pPr marL="621792" lvl="1" eaLnBrk="1" fontAlgn="auto">
              <a:spcAft>
                <a:spcPts val="0"/>
              </a:spcAft>
              <a:buFont typeface="Verdana"/>
              <a:buChar char="◦"/>
              <a:defRPr/>
            </a:pPr>
            <a:r>
              <a:rPr lang="en-US" dirty="0" smtClean="0"/>
              <a:t>One subnet to the</a:t>
            </a:r>
            <a:br>
              <a:rPr lang="en-US" dirty="0" smtClean="0"/>
            </a:br>
            <a:r>
              <a:rPr lang="en-US" dirty="0" smtClean="0"/>
              <a:t>border router</a:t>
            </a:r>
          </a:p>
          <a:p>
            <a:pPr marL="621792" lvl="1" eaLnBrk="1" fontAlgn="auto">
              <a:spcAft>
                <a:spcPts val="0"/>
              </a:spcAft>
              <a:buFont typeface="Verdana"/>
              <a:buChar char="◦"/>
              <a:defRPr/>
            </a:pPr>
            <a:r>
              <a:rPr lang="en-US" dirty="0" smtClean="0"/>
              <a:t>One subnet to the DMZ (accessible to the outside world)</a:t>
            </a:r>
          </a:p>
          <a:p>
            <a:pPr marL="621792" lvl="1" eaLnBrk="1" fontAlgn="auto">
              <a:spcAft>
                <a:spcPts val="0"/>
              </a:spcAft>
              <a:buFont typeface="Verdana"/>
              <a:buChar char="◦"/>
              <a:defRPr/>
            </a:pPr>
            <a:r>
              <a:rPr lang="en-US" dirty="0" smtClean="0"/>
              <a:t>One subnet to the internal network</a:t>
            </a:r>
          </a:p>
          <a:p>
            <a:pPr marL="859536" lvl="2" eaLnBrk="1" fontAlgn="auto">
              <a:spcAft>
                <a:spcPts val="0"/>
              </a:spcAft>
              <a:buFont typeface="Wingdings 2"/>
              <a:buChar char=""/>
              <a:defRPr/>
            </a:pPr>
            <a:r>
              <a:rPr lang="en-US" dirty="0" smtClean="0"/>
              <a:t>Access from the internal subnet to the Internet is nonexistent or minimal</a:t>
            </a:r>
          </a:p>
          <a:p>
            <a:pPr marL="859536" lvl="2" eaLnBrk="1" fontAlgn="auto">
              <a:spcAft>
                <a:spcPts val="0"/>
              </a:spcAft>
              <a:buFont typeface="Wingdings 2"/>
              <a:buChar char=""/>
              <a:defRPr/>
            </a:pPr>
            <a:r>
              <a:rPr lang="en-US" dirty="0" smtClean="0"/>
              <a:t>Access from the internal subnet to the DMZ is also strongly controlled</a:t>
            </a:r>
          </a:p>
        </p:txBody>
      </p:sp>
      <p:sp>
        <p:nvSpPr>
          <p:cNvPr id="5" name="Title 4"/>
          <p:cNvSpPr>
            <a:spLocks noGrp="1"/>
          </p:cNvSpPr>
          <p:nvPr>
            <p:ph type="title"/>
          </p:nvPr>
        </p:nvSpPr>
        <p:spPr/>
        <p:txBody>
          <a:bodyPr/>
          <a:lstStyle/>
          <a:p>
            <a:pPr eaLnBrk="1" fontAlgn="auto" hangingPunct="1">
              <a:spcAft>
                <a:spcPts val="0"/>
              </a:spcAft>
              <a:defRPr/>
            </a:pPr>
            <a:r>
              <a:rPr lang="en-US" dirty="0" smtClean="0"/>
              <a:t>6.8: The Demilitarized Zone (DMZ)</a:t>
            </a:r>
            <a:endParaRPr lang="en-US" dirty="0"/>
          </a:p>
        </p:txBody>
      </p:sp>
      <p:sp>
        <p:nvSpPr>
          <p:cNvPr id="8" name="Rectangle 7"/>
          <p:cNvSpPr/>
          <p:nvPr/>
        </p:nvSpPr>
        <p:spPr>
          <a:xfrm>
            <a:off x="6403975" y="2667000"/>
            <a:ext cx="1143000" cy="4572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DMZ</a:t>
            </a:r>
          </a:p>
        </p:txBody>
      </p:sp>
      <p:sp>
        <p:nvSpPr>
          <p:cNvPr id="10" name="Rectangle 9"/>
          <p:cNvSpPr/>
          <p:nvPr/>
        </p:nvSpPr>
        <p:spPr>
          <a:xfrm>
            <a:off x="5029200" y="1600200"/>
            <a:ext cx="1143000" cy="6858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Internal</a:t>
            </a:r>
          </a:p>
          <a:p>
            <a:pPr algn="ctr" fontAlgn="auto">
              <a:spcBef>
                <a:spcPts val="0"/>
              </a:spcBef>
              <a:spcAft>
                <a:spcPts val="0"/>
              </a:spcAft>
              <a:defRPr/>
            </a:pPr>
            <a:r>
              <a:rPr lang="en-US" dirty="0"/>
              <a:t>Network</a:t>
            </a:r>
          </a:p>
        </p:txBody>
      </p:sp>
      <p:sp>
        <p:nvSpPr>
          <p:cNvPr id="11" name="Rectangle 10"/>
          <p:cNvSpPr/>
          <p:nvPr/>
        </p:nvSpPr>
        <p:spPr>
          <a:xfrm>
            <a:off x="7848600" y="1600200"/>
            <a:ext cx="1143000" cy="685800"/>
          </a:xfrm>
          <a:prstGeom prst="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Border</a:t>
            </a:r>
          </a:p>
          <a:p>
            <a:pPr algn="ctr" fontAlgn="auto">
              <a:spcBef>
                <a:spcPts val="0"/>
              </a:spcBef>
              <a:spcAft>
                <a:spcPts val="0"/>
              </a:spcAft>
              <a:defRPr/>
            </a:pPr>
            <a:r>
              <a:rPr lang="en-US" dirty="0"/>
              <a:t>Router</a:t>
            </a:r>
          </a:p>
        </p:txBody>
      </p:sp>
      <p:cxnSp>
        <p:nvCxnSpPr>
          <p:cNvPr id="17" name="Straight Connector 16"/>
          <p:cNvCxnSpPr>
            <a:stCxn id="10" idx="3"/>
            <a:endCxn id="11" idx="1"/>
          </p:cNvCxnSpPr>
          <p:nvPr/>
        </p:nvCxnSpPr>
        <p:spPr>
          <a:xfrm>
            <a:off x="6172200" y="1943100"/>
            <a:ext cx="1676400" cy="1588"/>
          </a:xfrm>
          <a:prstGeom prst="line">
            <a:avLst/>
          </a:prstGeom>
          <a:ln w="38100"/>
        </p:spPr>
        <p:style>
          <a:lnRef idx="1">
            <a:schemeClr val="accent1"/>
          </a:lnRef>
          <a:fillRef idx="0">
            <a:schemeClr val="accent1"/>
          </a:fillRef>
          <a:effectRef idx="0">
            <a:schemeClr val="accent1"/>
          </a:effectRef>
          <a:fontRef idx="minor">
            <a:schemeClr val="tx1"/>
          </a:fontRef>
        </p:style>
      </p:cxnSp>
      <p:pic>
        <p:nvPicPr>
          <p:cNvPr id="81930" name="Picture 2" descr="C:\Users\Panko\Pictures\Microsoft Clip Organizer\CG2D7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38900" y="1371600"/>
            <a:ext cx="1143000" cy="1143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12"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65</a:t>
            </a:fld>
            <a:endParaRPr lang="en-US" dirty="0">
              <a:solidFill>
                <a:prstClr val="white"/>
              </a:solidFill>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Content Placeholder 1"/>
          <p:cNvSpPr>
            <a:spLocks noGrp="1"/>
          </p:cNvSpPr>
          <p:nvPr>
            <p:ph idx="1"/>
          </p:nvPr>
        </p:nvSpPr>
        <p:spPr>
          <a:xfrm>
            <a:off x="457200" y="1481138"/>
            <a:ext cx="8229600" cy="2557462"/>
          </a:xfrm>
        </p:spPr>
        <p:txBody>
          <a:bodyPr/>
          <a:lstStyle/>
          <a:p>
            <a:pPr eaLnBrk="1"/>
            <a:r>
              <a:rPr lang="en-US" b="1" smtClean="0"/>
              <a:t>Demilitarized Zone (DMZ)</a:t>
            </a:r>
          </a:p>
          <a:p>
            <a:pPr lvl="1" eaLnBrk="1">
              <a:spcBef>
                <a:spcPts val="1200"/>
              </a:spcBef>
            </a:pPr>
            <a:r>
              <a:rPr lang="en-US" smtClean="0"/>
              <a:t>Subnet for servers and application proxy firewalls accessible via the Internet</a:t>
            </a:r>
          </a:p>
          <a:p>
            <a:pPr lvl="1" eaLnBrk="1">
              <a:spcBef>
                <a:spcPts val="1200"/>
              </a:spcBef>
            </a:pPr>
            <a:r>
              <a:rPr lang="en-US" smtClean="0"/>
              <a:t>Hosts in the DMZ must be especially hardened because they will be accessible to attackers on the Internet</a:t>
            </a:r>
          </a:p>
        </p:txBody>
      </p:sp>
      <p:sp>
        <p:nvSpPr>
          <p:cNvPr id="5" name="Title 4"/>
          <p:cNvSpPr>
            <a:spLocks noGrp="1"/>
          </p:cNvSpPr>
          <p:nvPr>
            <p:ph type="title"/>
          </p:nvPr>
        </p:nvSpPr>
        <p:spPr/>
        <p:txBody>
          <a:bodyPr/>
          <a:lstStyle/>
          <a:p>
            <a:pPr eaLnBrk="1" fontAlgn="auto" hangingPunct="1">
              <a:spcAft>
                <a:spcPts val="0"/>
              </a:spcAft>
              <a:defRPr/>
            </a:pPr>
            <a:r>
              <a:rPr lang="en-US" dirty="0" smtClean="0"/>
              <a:t>6.8: The Demilitarized Zone (DMZ)</a:t>
            </a:r>
            <a:endParaRPr lang="en-US" dirty="0"/>
          </a:p>
        </p:txBody>
      </p:sp>
      <p:pic>
        <p:nvPicPr>
          <p:cNvPr id="82950" name="Picture 7"/>
          <p:cNvPicPr>
            <a:picLocks noChangeAspect="1" noChangeArrowheads="1"/>
          </p:cNvPicPr>
          <p:nvPr/>
        </p:nvPicPr>
        <p:blipFill>
          <a:blip r:embed="rId2">
            <a:extLst>
              <a:ext uri="{28A0092B-C50C-407E-A947-70E740481C1C}">
                <a14:useLocalDpi xmlns:a14="http://schemas.microsoft.com/office/drawing/2010/main" val="0"/>
              </a:ext>
            </a:extLst>
          </a:blip>
          <a:srcRect l="40573" t="48463" r="7877" b="12769"/>
          <a:stretch>
            <a:fillRect/>
          </a:stretch>
        </p:blipFill>
        <p:spPr bwMode="auto">
          <a:xfrm>
            <a:off x="3352800" y="3886200"/>
            <a:ext cx="5064125" cy="2438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66</a:t>
            </a:fld>
            <a:endParaRPr lang="en-US" dirty="0">
              <a:solidFill>
                <a:prstClr val="white"/>
              </a:solidFill>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Content Placeholder 1"/>
          <p:cNvSpPr>
            <a:spLocks noGrp="1"/>
          </p:cNvSpPr>
          <p:nvPr>
            <p:ph idx="1"/>
          </p:nvPr>
        </p:nvSpPr>
        <p:spPr>
          <a:xfrm>
            <a:off x="457200" y="1481138"/>
            <a:ext cx="8229600" cy="2786062"/>
          </a:xfrm>
        </p:spPr>
        <p:txBody>
          <a:bodyPr/>
          <a:lstStyle/>
          <a:p>
            <a:pPr eaLnBrk="1"/>
            <a:r>
              <a:rPr lang="en-US" b="1" smtClean="0"/>
              <a:t>Hosts in the DMZ</a:t>
            </a:r>
          </a:p>
          <a:p>
            <a:pPr lvl="1" eaLnBrk="1">
              <a:spcBef>
                <a:spcPts val="1200"/>
              </a:spcBef>
            </a:pPr>
            <a:r>
              <a:rPr lang="en-US" smtClean="0"/>
              <a:t>Public servers (public webservers, FTP servers, etc.)</a:t>
            </a:r>
          </a:p>
          <a:p>
            <a:pPr lvl="1" eaLnBrk="1">
              <a:spcBef>
                <a:spcPts val="1200"/>
              </a:spcBef>
            </a:pPr>
            <a:r>
              <a:rPr lang="en-US" smtClean="0"/>
              <a:t>Application proxy firewalls to require all Internet traffic to pass through the DMZ</a:t>
            </a:r>
          </a:p>
          <a:p>
            <a:pPr lvl="1" eaLnBrk="1">
              <a:spcBef>
                <a:spcPts val="1200"/>
              </a:spcBef>
            </a:pPr>
            <a:r>
              <a:rPr lang="en-US" smtClean="0"/>
              <a:t>External DNS server that knows only host names in the DMZ</a:t>
            </a:r>
          </a:p>
        </p:txBody>
      </p:sp>
      <p:sp>
        <p:nvSpPr>
          <p:cNvPr id="5" name="Title 4"/>
          <p:cNvSpPr>
            <a:spLocks noGrp="1"/>
          </p:cNvSpPr>
          <p:nvPr>
            <p:ph type="title"/>
          </p:nvPr>
        </p:nvSpPr>
        <p:spPr/>
        <p:txBody>
          <a:bodyPr/>
          <a:lstStyle/>
          <a:p>
            <a:pPr eaLnBrk="1" fontAlgn="auto" hangingPunct="1">
              <a:spcAft>
                <a:spcPts val="0"/>
              </a:spcAft>
              <a:defRPr/>
            </a:pPr>
            <a:r>
              <a:rPr lang="en-US" dirty="0" smtClean="0"/>
              <a:t>6.8: The Demilitarized Zone (DMZ)</a:t>
            </a:r>
            <a:endParaRPr lang="en-US" dirty="0"/>
          </a:p>
        </p:txBody>
      </p:sp>
      <p:pic>
        <p:nvPicPr>
          <p:cNvPr id="83974" name="Picture 7"/>
          <p:cNvPicPr>
            <a:picLocks noChangeAspect="1" noChangeArrowheads="1"/>
          </p:cNvPicPr>
          <p:nvPr/>
        </p:nvPicPr>
        <p:blipFill>
          <a:blip r:embed="rId2">
            <a:extLst>
              <a:ext uri="{28A0092B-C50C-407E-A947-70E740481C1C}">
                <a14:useLocalDpi xmlns:a14="http://schemas.microsoft.com/office/drawing/2010/main" val="0"/>
              </a:ext>
            </a:extLst>
          </a:blip>
          <a:srcRect l="40573" t="48463" r="7877" b="12769"/>
          <a:stretch>
            <a:fillRect/>
          </a:stretch>
        </p:blipFill>
        <p:spPr bwMode="auto">
          <a:xfrm>
            <a:off x="3352800" y="3886200"/>
            <a:ext cx="5064125" cy="2438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67</a:t>
            </a:fld>
            <a:endParaRPr lang="en-US" dirty="0">
              <a:solidFill>
                <a:prstClr val="white"/>
              </a:solidFill>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Static Packet Filtering</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Application Proxy Firewalls</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76E2A824-8E87-4FB8-B5B9-3347DBFCEAF1}" type="slidenum">
              <a:rPr lang="en-US" smtClean="0">
                <a:solidFill>
                  <a:schemeClr val="bg1"/>
                </a:solidFill>
                <a:latin typeface="Lucida Sans Unicode" pitchFamily="34" charset="0"/>
              </a:rPr>
              <a:pPr eaLnBrk="1" hangingPunct="1"/>
              <a:t>68</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Firewall Architectures</a:t>
            </a:r>
          </a:p>
        </p:txBody>
      </p:sp>
      <p:sp>
        <p:nvSpPr>
          <p:cNvPr id="16" name="Subtitle 2"/>
          <p:cNvSpPr txBox="1">
            <a:spLocks/>
          </p:cNvSpPr>
          <p:nvPr/>
        </p:nvSpPr>
        <p:spPr>
          <a:xfrm>
            <a:off x="533400" y="5324475"/>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6.9  Firewall Management</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Firewall Filtering Problems</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Content Placeholder 1"/>
          <p:cNvSpPr>
            <a:spLocks noGrp="1"/>
          </p:cNvSpPr>
          <p:nvPr>
            <p:ph idx="1"/>
          </p:nvPr>
        </p:nvSpPr>
        <p:spPr/>
        <p:txBody>
          <a:bodyPr/>
          <a:lstStyle/>
          <a:p>
            <a:pPr eaLnBrk="1"/>
            <a:r>
              <a:rPr lang="en-US" b="1" smtClean="0"/>
              <a:t>Firewalls Are Ineffective Without Planning and Ongoing Management</a:t>
            </a:r>
          </a:p>
          <a:p>
            <a:pPr eaLnBrk="1"/>
            <a:r>
              <a:rPr lang="en-US" b="1" smtClean="0"/>
              <a:t>Defining Firewall Policies</a:t>
            </a:r>
          </a:p>
          <a:p>
            <a:pPr lvl="1" eaLnBrk="1"/>
            <a:r>
              <a:rPr lang="en-US" smtClean="0"/>
              <a:t>Policies are high-level statements about what to do</a:t>
            </a:r>
          </a:p>
          <a:p>
            <a:pPr lvl="1" eaLnBrk="1"/>
            <a:r>
              <a:rPr lang="en-US" smtClean="0"/>
              <a:t>E.g., HTTP connections from the Internet may only go to servers in the DMZ</a:t>
            </a:r>
          </a:p>
        </p:txBody>
      </p:sp>
      <p:sp>
        <p:nvSpPr>
          <p:cNvPr id="5" name="Title 4"/>
          <p:cNvSpPr>
            <a:spLocks noGrp="1"/>
          </p:cNvSpPr>
          <p:nvPr>
            <p:ph type="title"/>
          </p:nvPr>
        </p:nvSpPr>
        <p:spPr/>
        <p:txBody>
          <a:bodyPr/>
          <a:lstStyle/>
          <a:p>
            <a:pPr eaLnBrk="1" fontAlgn="auto" hangingPunct="1">
              <a:spcAft>
                <a:spcPts val="0"/>
              </a:spcAft>
              <a:defRPr/>
            </a:pPr>
            <a:r>
              <a:rPr lang="en-US" dirty="0" smtClean="0"/>
              <a:t>6.9: Firewall Management</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69</a:t>
            </a:fld>
            <a:endParaRPr lang="en-US" dirty="0">
              <a:solidFill>
                <a:prstClr val="white"/>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2" name="Picture 10"/>
          <p:cNvPicPr>
            <a:picLocks noChangeAspect="1" noChangeArrowheads="1"/>
          </p:cNvPicPr>
          <p:nvPr/>
        </p:nvPicPr>
        <p:blipFill>
          <a:blip r:embed="rId2">
            <a:extLst>
              <a:ext uri="{28A0092B-C50C-407E-A947-70E740481C1C}">
                <a14:useLocalDpi xmlns:a14="http://schemas.microsoft.com/office/drawing/2010/main" val="0"/>
              </a:ext>
            </a:extLst>
          </a:blip>
          <a:srcRect l="6464" t="11655" r="6526" b="12592"/>
          <a:stretch>
            <a:fillRect/>
          </a:stretch>
        </p:blipFill>
        <p:spPr bwMode="auto">
          <a:xfrm>
            <a:off x="304800" y="1274763"/>
            <a:ext cx="8686800" cy="4516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p:txBody>
          <a:bodyPr/>
          <a:lstStyle/>
          <a:p>
            <a:pPr eaLnBrk="1" fontAlgn="auto" hangingPunct="1">
              <a:spcAft>
                <a:spcPts val="0"/>
              </a:spcAft>
              <a:defRPr/>
            </a:pPr>
            <a:r>
              <a:rPr lang="en-US" dirty="0" smtClean="0"/>
              <a:t>6.1: Basic Firewall Operation</a:t>
            </a:r>
            <a:endParaRPr lang="en-US" dirty="0"/>
          </a:p>
        </p:txBody>
      </p:sp>
      <p:sp>
        <p:nvSpPr>
          <p:cNvPr id="14" name="Rounded Rectangle 13"/>
          <p:cNvSpPr/>
          <p:nvPr/>
        </p:nvSpPr>
        <p:spPr>
          <a:xfrm>
            <a:off x="3124200" y="2057400"/>
            <a:ext cx="3048000" cy="7620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Firewalls drop and log</a:t>
            </a:r>
          </a:p>
          <a:p>
            <a:pPr algn="ctr" fontAlgn="auto">
              <a:spcBef>
                <a:spcPts val="0"/>
              </a:spcBef>
              <a:spcAft>
                <a:spcPts val="0"/>
              </a:spcAft>
              <a:defRPr/>
            </a:pPr>
            <a:r>
              <a:rPr lang="en-US" dirty="0"/>
              <a:t>provable attack packets</a:t>
            </a:r>
          </a:p>
        </p:txBody>
      </p:sp>
      <p:sp>
        <p:nvSpPr>
          <p:cNvPr id="15" name="Rounded Rectangle 14"/>
          <p:cNvSpPr/>
          <p:nvPr/>
        </p:nvSpPr>
        <p:spPr>
          <a:xfrm>
            <a:off x="6629400" y="1752600"/>
            <a:ext cx="2133600" cy="1676400"/>
          </a:xfrm>
          <a:prstGeom prst="round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16" name="Rounded Rectangle 15"/>
          <p:cNvSpPr/>
          <p:nvPr/>
        </p:nvSpPr>
        <p:spPr>
          <a:xfrm>
            <a:off x="3505200" y="3276600"/>
            <a:ext cx="1600200" cy="2133600"/>
          </a:xfrm>
          <a:prstGeom prst="round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9"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a:t>
            </a:fld>
            <a:endParaRPr lang="en-US" dirty="0">
              <a:solidFill>
                <a:prstClr val="white"/>
              </a:solidFill>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Content Placeholder 1"/>
          <p:cNvSpPr>
            <a:spLocks noGrp="1"/>
          </p:cNvSpPr>
          <p:nvPr>
            <p:ph idx="1"/>
          </p:nvPr>
        </p:nvSpPr>
        <p:spPr/>
        <p:txBody>
          <a:bodyPr/>
          <a:lstStyle/>
          <a:p>
            <a:pPr eaLnBrk="1"/>
            <a:r>
              <a:rPr lang="en-US" b="1" smtClean="0"/>
              <a:t>Defining Firewall Policies</a:t>
            </a:r>
          </a:p>
          <a:p>
            <a:pPr lvl="1" eaLnBrk="1"/>
            <a:r>
              <a:rPr lang="en-US" smtClean="0"/>
              <a:t>Policies are more comprehensible than actual firewall rules</a:t>
            </a:r>
          </a:p>
          <a:p>
            <a:pPr lvl="1" eaLnBrk="1"/>
            <a:r>
              <a:rPr lang="en-US" smtClean="0"/>
              <a:t>There may be multiple ways to implement a policy</a:t>
            </a:r>
          </a:p>
          <a:p>
            <a:pPr lvl="2" eaLnBrk="1"/>
            <a:r>
              <a:rPr lang="en-US" smtClean="0"/>
              <a:t>Defining policies instead of specific rules gives implementers freedom to choose the best way to implement a policy</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6.9: Firewall Management</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70</a:t>
            </a:fld>
            <a:endParaRPr lang="en-US" dirty="0">
              <a:solidFill>
                <a:prstClr val="white"/>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Content Placeholder 1"/>
          <p:cNvSpPr>
            <a:spLocks noGrp="1"/>
          </p:cNvSpPr>
          <p:nvPr>
            <p:ph idx="1"/>
          </p:nvPr>
        </p:nvSpPr>
        <p:spPr/>
        <p:txBody>
          <a:bodyPr/>
          <a:lstStyle/>
          <a:p>
            <a:pPr eaLnBrk="1"/>
            <a:r>
              <a:rPr lang="en-US" b="1" smtClean="0"/>
              <a:t>Implementation</a:t>
            </a:r>
          </a:p>
          <a:p>
            <a:pPr lvl="1" eaLnBrk="1"/>
            <a:r>
              <a:rPr lang="en-US" smtClean="0"/>
              <a:t>Firewall hardening</a:t>
            </a:r>
          </a:p>
          <a:p>
            <a:pPr lvl="2" eaLnBrk="1"/>
            <a:r>
              <a:rPr lang="en-US" smtClean="0"/>
              <a:t>Firewall appliances are hardened at the factory</a:t>
            </a:r>
          </a:p>
          <a:p>
            <a:pPr lvl="2" eaLnBrk="1"/>
            <a:r>
              <a:rPr lang="en-US" smtClean="0"/>
              <a:t>Vendors sell software plus a server with a pre-hardened operating system</a:t>
            </a:r>
          </a:p>
          <a:p>
            <a:pPr lvl="2" eaLnBrk="1"/>
            <a:r>
              <a:rPr lang="en-US" smtClean="0"/>
              <a:t>Firewall software on a general-purpose computer requires the most on-site hardening</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6.9: Firewall Management</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71</a:t>
            </a:fld>
            <a:endParaRPr lang="en-US" dirty="0">
              <a:solidFill>
                <a:prstClr val="white"/>
              </a:solidFill>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Content Placeholder 1"/>
          <p:cNvSpPr>
            <a:spLocks noGrp="1"/>
          </p:cNvSpPr>
          <p:nvPr>
            <p:ph idx="1"/>
          </p:nvPr>
        </p:nvSpPr>
        <p:spPr>
          <a:xfrm>
            <a:off x="76200" y="1371600"/>
            <a:ext cx="8229600" cy="3090863"/>
          </a:xfrm>
        </p:spPr>
        <p:txBody>
          <a:bodyPr/>
          <a:lstStyle/>
          <a:p>
            <a:pPr eaLnBrk="1"/>
            <a:r>
              <a:rPr lang="en-US" b="1" smtClean="0"/>
              <a:t>Implementation</a:t>
            </a:r>
          </a:p>
          <a:p>
            <a:pPr lvl="1" eaLnBrk="1"/>
            <a:r>
              <a:rPr lang="en-US" smtClean="0"/>
              <a:t>Central firewall management systems</a:t>
            </a:r>
          </a:p>
          <a:p>
            <a:pPr lvl="2" eaLnBrk="1"/>
            <a:r>
              <a:rPr lang="en-US" smtClean="0"/>
              <a:t>Creates a policy database</a:t>
            </a:r>
          </a:p>
          <a:p>
            <a:pPr lvl="2" eaLnBrk="1"/>
            <a:r>
              <a:rPr lang="en-US" smtClean="0"/>
              <a:t>Changes policies into ACL rules</a:t>
            </a:r>
          </a:p>
          <a:p>
            <a:pPr lvl="2" eaLnBrk="1"/>
            <a:r>
              <a:rPr lang="en-US" smtClean="0"/>
              <a:t>Sends ACL rules out to</a:t>
            </a:r>
            <a:br>
              <a:rPr lang="en-US" smtClean="0"/>
            </a:br>
            <a:r>
              <a:rPr lang="en-US" smtClean="0"/>
              <a:t>individual firewalls</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6.9: Firewall Management</a:t>
            </a:r>
            <a:endParaRPr lang="en-US" dirty="0"/>
          </a:p>
        </p:txBody>
      </p:sp>
      <p:pic>
        <p:nvPicPr>
          <p:cNvPr id="89093" name="Picture 2" descr="C:\Users\Panko\Pictures\Microsoft Clip Organizer\CG2D7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24000" y="5486400"/>
            <a:ext cx="762000" cy="762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9094" name="Picture 2" descr="C:\Users\Panko\Pictures\Microsoft Clip Organizer\CG2D7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38400" y="5486400"/>
            <a:ext cx="762000" cy="762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9095" name="Picture 2" descr="C:\Users\Panko\Pictures\Microsoft Clip Organizer\CG2D7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52800" y="5486400"/>
            <a:ext cx="762000" cy="762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9096" name="Picture 2" descr="C:\Users\Panko\Pictures\Microsoft Clip Organizer\CG2D7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7200" y="5486400"/>
            <a:ext cx="762000" cy="762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9097" name="Picture 2" descr="C:\Users\Panko\Pictures\Microsoft Clip Organizer\CG2D7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5486400"/>
            <a:ext cx="762000" cy="762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9098" name="Picture 2" descr="C:\Users\Panko\Pictures\Microsoft Clip Organizer\CG2D7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0" y="5486400"/>
            <a:ext cx="762000" cy="762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9099" name="Picture 2" descr="C:\Users\Panko\Pictures\Microsoft Clip Organizer\CG2D79.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10400" y="5486400"/>
            <a:ext cx="762000" cy="762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9100" name="Picture 3" descr="C:\Users\Panko\Pictures\Microsoft Clip Organizer\j043394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0" y="3657600"/>
            <a:ext cx="1371600" cy="1371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89101" name="Picture 4" descr="C:\Users\Panko\Pictures\Microsoft Clip Organizer\CG23E3.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15000" y="3810000"/>
            <a:ext cx="1371600" cy="13716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89102" name="TextBox 14"/>
          <p:cNvSpPr txBox="1">
            <a:spLocks noChangeArrowheads="1"/>
          </p:cNvSpPr>
          <p:nvPr/>
        </p:nvSpPr>
        <p:spPr bwMode="auto">
          <a:xfrm>
            <a:off x="4800600" y="3962400"/>
            <a:ext cx="949325"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sz="2000">
                <a:latin typeface="Lucida Sans Unicode" pitchFamily="34" charset="0"/>
              </a:rPr>
              <a:t>Policy</a:t>
            </a:r>
          </a:p>
          <a:p>
            <a:pPr eaLnBrk="1" hangingPunct="1"/>
            <a:r>
              <a:rPr lang="en-US" sz="2000">
                <a:latin typeface="Lucida Sans Unicode" pitchFamily="34" charset="0"/>
              </a:rPr>
              <a:t>Server</a:t>
            </a:r>
          </a:p>
        </p:txBody>
      </p:sp>
      <p:sp>
        <p:nvSpPr>
          <p:cNvPr id="89103" name="TextBox 15"/>
          <p:cNvSpPr txBox="1">
            <a:spLocks noChangeArrowheads="1"/>
          </p:cNvSpPr>
          <p:nvPr/>
        </p:nvSpPr>
        <p:spPr bwMode="auto">
          <a:xfrm>
            <a:off x="7086600" y="2971800"/>
            <a:ext cx="1898650" cy="7080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2000">
                <a:latin typeface="Lucida Sans Unicode" pitchFamily="34" charset="0"/>
              </a:rPr>
              <a:t>Firewall</a:t>
            </a:r>
          </a:p>
          <a:p>
            <a:pPr algn="ctr" eaLnBrk="1" hangingPunct="1"/>
            <a:r>
              <a:rPr lang="en-US" sz="2000">
                <a:latin typeface="Lucida Sans Unicode" pitchFamily="34" charset="0"/>
              </a:rPr>
              <a:t>Administrator</a:t>
            </a:r>
          </a:p>
        </p:txBody>
      </p:sp>
      <p:cxnSp>
        <p:nvCxnSpPr>
          <p:cNvPr id="18" name="Straight Arrow Connector 17"/>
          <p:cNvCxnSpPr/>
          <p:nvPr/>
        </p:nvCxnSpPr>
        <p:spPr>
          <a:xfrm rot="5400000">
            <a:off x="5753100" y="5067300"/>
            <a:ext cx="457200" cy="3810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rot="10800000" flipV="1">
            <a:off x="4038600" y="4953000"/>
            <a:ext cx="1905000" cy="609600"/>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rot="10800000">
            <a:off x="6924675" y="4343400"/>
            <a:ext cx="762000" cy="158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89107" name="TextBox 24"/>
          <p:cNvSpPr txBox="1">
            <a:spLocks noChangeArrowheads="1"/>
          </p:cNvSpPr>
          <p:nvPr/>
        </p:nvSpPr>
        <p:spPr bwMode="auto">
          <a:xfrm>
            <a:off x="6858000" y="3886200"/>
            <a:ext cx="896938" cy="400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2000">
                <a:latin typeface="Lucida Sans Unicode" pitchFamily="34" charset="0"/>
              </a:rPr>
              <a:t>Policy</a:t>
            </a:r>
          </a:p>
        </p:txBody>
      </p:sp>
      <p:sp>
        <p:nvSpPr>
          <p:cNvPr id="89108" name="TextBox 25"/>
          <p:cNvSpPr txBox="1">
            <a:spLocks noChangeArrowheads="1"/>
          </p:cNvSpPr>
          <p:nvPr/>
        </p:nvSpPr>
        <p:spPr bwMode="auto">
          <a:xfrm>
            <a:off x="6007100" y="5118100"/>
            <a:ext cx="1293813" cy="400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2000">
                <a:latin typeface="Lucida Sans Unicode" pitchFamily="34" charset="0"/>
              </a:rPr>
              <a:t>ACL Rule</a:t>
            </a:r>
          </a:p>
        </p:txBody>
      </p:sp>
      <p:sp>
        <p:nvSpPr>
          <p:cNvPr id="89109" name="TextBox 26"/>
          <p:cNvSpPr txBox="1">
            <a:spLocks noChangeArrowheads="1"/>
          </p:cNvSpPr>
          <p:nvPr/>
        </p:nvSpPr>
        <p:spPr bwMode="auto">
          <a:xfrm>
            <a:off x="3703638" y="4989513"/>
            <a:ext cx="1293812" cy="4000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sz="2000">
                <a:latin typeface="Lucida Sans Unicode" pitchFamily="34" charset="0"/>
              </a:rPr>
              <a:t>ACL Rule</a:t>
            </a:r>
          </a:p>
        </p:txBody>
      </p:sp>
      <p:sp>
        <p:nvSpPr>
          <p:cNvPr id="23"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72</a:t>
            </a:fld>
            <a:endParaRPr lang="en-US" dirty="0">
              <a:solidFill>
                <a:prstClr val="white"/>
              </a:solidFill>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eaLnBrk="1" fontAlgn="auto" hangingPunct="1">
              <a:spcAft>
                <a:spcPts val="0"/>
              </a:spcAft>
              <a:defRPr/>
            </a:pPr>
            <a:r>
              <a:rPr lang="en-US" dirty="0" smtClean="0"/>
              <a:t>6.9: Firewall Policy Database</a:t>
            </a:r>
            <a:endParaRPr lang="en-US" dirty="0"/>
          </a:p>
        </p:txBody>
      </p:sp>
      <p:graphicFrame>
        <p:nvGraphicFramePr>
          <p:cNvPr id="7" name="Table 6"/>
          <p:cNvGraphicFramePr>
            <a:graphicFrameLocks noGrp="1"/>
          </p:cNvGraphicFramePr>
          <p:nvPr/>
        </p:nvGraphicFramePr>
        <p:xfrm>
          <a:off x="152400" y="1371600"/>
          <a:ext cx="8915401" cy="4602201"/>
        </p:xfrm>
        <a:graphic>
          <a:graphicData uri="http://schemas.openxmlformats.org/drawingml/2006/table">
            <a:tbl>
              <a:tblPr/>
              <a:tblGrid>
                <a:gridCol w="990602"/>
                <a:gridCol w="1295400"/>
                <a:gridCol w="1523998"/>
                <a:gridCol w="1219202"/>
                <a:gridCol w="1541178"/>
                <a:gridCol w="1049622"/>
                <a:gridCol w="1295399"/>
              </a:tblGrid>
              <a:tr h="457169">
                <a:tc>
                  <a:txBody>
                    <a:bodyPr/>
                    <a:lstStyle/>
                    <a:p>
                      <a:pPr marL="0" marR="0" algn="ctr" hangingPunct="0">
                        <a:spcBef>
                          <a:spcPts val="600"/>
                        </a:spcBef>
                        <a:spcAft>
                          <a:spcPts val="300"/>
                        </a:spcAft>
                        <a:tabLst>
                          <a:tab pos="457200" algn="l"/>
                        </a:tabLst>
                      </a:pPr>
                      <a:r>
                        <a:rPr lang="en-US" sz="1800" b="1" dirty="0" smtClean="0">
                          <a:solidFill>
                            <a:schemeClr val="tx1"/>
                          </a:solidFill>
                          <a:latin typeface="Arial"/>
                          <a:ea typeface="Times New Roman"/>
                          <a:cs typeface="Times New Roman"/>
                        </a:rPr>
                        <a:t>Policy</a:t>
                      </a:r>
                      <a:endParaRPr lang="en-US" sz="1800" b="1" dirty="0">
                        <a:solidFill>
                          <a:schemeClr val="tx1"/>
                        </a:solidFill>
                        <a:latin typeface="Arial"/>
                        <a:ea typeface="Times New Roman"/>
                        <a:cs typeface="Times New Roman"/>
                      </a:endParaRP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c>
                  <a:txBody>
                    <a:bodyPr/>
                    <a:lstStyle/>
                    <a:p>
                      <a:pPr marL="0" marR="0" hangingPunct="0">
                        <a:spcBef>
                          <a:spcPts val="600"/>
                        </a:spcBef>
                        <a:spcAft>
                          <a:spcPts val="300"/>
                        </a:spcAft>
                        <a:tabLst>
                          <a:tab pos="457200" algn="l"/>
                        </a:tabLst>
                      </a:pPr>
                      <a:r>
                        <a:rPr lang="en-US" sz="1800" b="1" dirty="0">
                          <a:solidFill>
                            <a:schemeClr val="tx1"/>
                          </a:solidFill>
                          <a:latin typeface="Arial"/>
                          <a:ea typeface="Times New Roman"/>
                          <a:cs typeface="Times New Roman"/>
                        </a:rPr>
                        <a:t>Source</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c>
                  <a:txBody>
                    <a:bodyPr/>
                    <a:lstStyle/>
                    <a:p>
                      <a:pPr marL="0" marR="0" hangingPunct="0">
                        <a:spcBef>
                          <a:spcPts val="600"/>
                        </a:spcBef>
                        <a:spcAft>
                          <a:spcPts val="300"/>
                        </a:spcAft>
                        <a:tabLst>
                          <a:tab pos="457200" algn="l"/>
                        </a:tabLst>
                      </a:pPr>
                      <a:r>
                        <a:rPr lang="en-US" sz="1800" b="1" dirty="0">
                          <a:solidFill>
                            <a:schemeClr val="tx1"/>
                          </a:solidFill>
                          <a:latin typeface="Arial"/>
                          <a:ea typeface="Times New Roman"/>
                          <a:cs typeface="Times New Roman"/>
                        </a:rPr>
                        <a:t>Destination</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c>
                  <a:txBody>
                    <a:bodyPr/>
                    <a:lstStyle/>
                    <a:p>
                      <a:pPr marL="0" marR="0" hangingPunct="0">
                        <a:spcBef>
                          <a:spcPts val="600"/>
                        </a:spcBef>
                        <a:spcAft>
                          <a:spcPts val="300"/>
                        </a:spcAft>
                        <a:tabLst>
                          <a:tab pos="457200" algn="l"/>
                        </a:tabLst>
                      </a:pPr>
                      <a:r>
                        <a:rPr lang="en-US" sz="1800" b="1" dirty="0">
                          <a:solidFill>
                            <a:schemeClr val="tx1"/>
                          </a:solidFill>
                          <a:latin typeface="Arial"/>
                          <a:ea typeface="Times New Roman"/>
                          <a:cs typeface="Times New Roman"/>
                        </a:rPr>
                        <a:t>Service</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c>
                  <a:txBody>
                    <a:bodyPr/>
                    <a:lstStyle/>
                    <a:p>
                      <a:pPr marL="0" marR="0" hangingPunct="0">
                        <a:spcBef>
                          <a:spcPts val="600"/>
                        </a:spcBef>
                        <a:spcAft>
                          <a:spcPts val="300"/>
                        </a:spcAft>
                        <a:tabLst>
                          <a:tab pos="457200" algn="l"/>
                        </a:tabLst>
                      </a:pPr>
                      <a:r>
                        <a:rPr lang="en-US" sz="1800" b="1" dirty="0">
                          <a:solidFill>
                            <a:schemeClr val="tx1"/>
                          </a:solidFill>
                          <a:latin typeface="Arial"/>
                          <a:ea typeface="Times New Roman"/>
                          <a:cs typeface="Times New Roman"/>
                        </a:rPr>
                        <a:t>Action</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c>
                  <a:txBody>
                    <a:bodyPr/>
                    <a:lstStyle/>
                    <a:p>
                      <a:pPr marL="0" marR="0" hangingPunct="0">
                        <a:spcBef>
                          <a:spcPts val="600"/>
                        </a:spcBef>
                        <a:spcAft>
                          <a:spcPts val="300"/>
                        </a:spcAft>
                        <a:tabLst>
                          <a:tab pos="457200" algn="l"/>
                        </a:tabLst>
                      </a:pPr>
                      <a:r>
                        <a:rPr lang="en-US" sz="1800" b="1" dirty="0">
                          <a:solidFill>
                            <a:schemeClr val="tx1"/>
                          </a:solidFill>
                          <a:latin typeface="Arial"/>
                          <a:ea typeface="Times New Roman"/>
                          <a:cs typeface="Times New Roman"/>
                        </a:rPr>
                        <a:t>Track</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c>
                  <a:txBody>
                    <a:bodyPr/>
                    <a:lstStyle/>
                    <a:p>
                      <a:pPr marL="0" marR="0" hangingPunct="0">
                        <a:spcBef>
                          <a:spcPts val="600"/>
                        </a:spcBef>
                        <a:spcAft>
                          <a:spcPts val="300"/>
                        </a:spcAft>
                        <a:tabLst>
                          <a:tab pos="457200" algn="l"/>
                        </a:tabLst>
                      </a:pPr>
                      <a:r>
                        <a:rPr lang="en-US" sz="1800" b="1" dirty="0">
                          <a:solidFill>
                            <a:schemeClr val="tx1"/>
                          </a:solidFill>
                          <a:latin typeface="Arial"/>
                          <a:ea typeface="Times New Roman"/>
                          <a:cs typeface="Times New Roman"/>
                        </a:rPr>
                        <a:t>Firewalls</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99CCFF"/>
                    </a:solidFill>
                  </a:tcPr>
                </a:tc>
              </a:tr>
              <a:tr h="548602">
                <a:tc>
                  <a:txBody>
                    <a:bodyPr/>
                    <a:lstStyle/>
                    <a:p>
                      <a:pPr marL="0" marR="0" algn="ctr" hangingPunct="0">
                        <a:spcBef>
                          <a:spcPts val="300"/>
                        </a:spcBef>
                        <a:spcAft>
                          <a:spcPts val="300"/>
                        </a:spcAft>
                      </a:pPr>
                      <a:r>
                        <a:rPr lang="en-US" sz="1800">
                          <a:latin typeface="Arial"/>
                          <a:ea typeface="Times New Roman"/>
                          <a:cs typeface="Times New Roman"/>
                        </a:rPr>
                        <a:t>1</a:t>
                      </a: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Internal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dirty="0">
                          <a:latin typeface="Arial"/>
                          <a:ea typeface="Times New Roman"/>
                          <a:cs typeface="Times New Roman"/>
                        </a:rPr>
                        <a:t>DNS Servers</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UDP dns</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Pass</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None</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All</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9699">
                <a:tc>
                  <a:txBody>
                    <a:bodyPr/>
                    <a:lstStyle/>
                    <a:p>
                      <a:pPr marL="0" marR="0" algn="ctr" hangingPunct="0">
                        <a:spcBef>
                          <a:spcPts val="300"/>
                        </a:spcBef>
                        <a:spcAft>
                          <a:spcPts val="300"/>
                        </a:spcAft>
                      </a:pPr>
                      <a:r>
                        <a:rPr lang="en-US" sz="1800" dirty="0">
                          <a:latin typeface="Arial"/>
                          <a:ea typeface="Times New Roman"/>
                          <a:cs typeface="Times New Roman"/>
                        </a:rPr>
                        <a:t>2</a:t>
                      </a: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External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Internal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TCP http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Drop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Log</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All</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r>
              <a:tr h="599399">
                <a:tc>
                  <a:txBody>
                    <a:bodyPr/>
                    <a:lstStyle/>
                    <a:p>
                      <a:pPr marL="0" marR="0" algn="ctr" hangingPunct="0">
                        <a:spcBef>
                          <a:spcPts val="300"/>
                        </a:spcBef>
                        <a:spcAft>
                          <a:spcPts val="300"/>
                        </a:spcAft>
                      </a:pPr>
                      <a:r>
                        <a:rPr lang="en-US" sz="1800">
                          <a:latin typeface="Arial"/>
                          <a:ea typeface="Times New Roman"/>
                          <a:cs typeface="Times New Roman"/>
                        </a:rPr>
                        <a:t>3</a:t>
                      </a: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External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DMZ webserver</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dirty="0">
                          <a:latin typeface="Arial"/>
                          <a:ea typeface="Times New Roman"/>
                          <a:cs typeface="Times New Roman"/>
                        </a:rPr>
                        <a:t>TCP http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dirty="0">
                          <a:latin typeface="Arial"/>
                          <a:ea typeface="Times New Roman"/>
                          <a:cs typeface="Times New Roman"/>
                        </a:rPr>
                        <a:t>Pass</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None</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Border</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9699">
                <a:tc>
                  <a:txBody>
                    <a:bodyPr/>
                    <a:lstStyle/>
                    <a:p>
                      <a:pPr marL="0" marR="0" algn="ctr" hangingPunct="0">
                        <a:spcBef>
                          <a:spcPts val="300"/>
                        </a:spcBef>
                        <a:spcAft>
                          <a:spcPts val="300"/>
                        </a:spcAft>
                      </a:pPr>
                      <a:r>
                        <a:rPr lang="en-US" sz="1800" dirty="0">
                          <a:latin typeface="Arial"/>
                          <a:ea typeface="Times New Roman"/>
                          <a:cs typeface="Times New Roman"/>
                        </a:rPr>
                        <a:t>4</a:t>
                      </a: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Internal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External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TCP http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Pass</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Log</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Border</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r>
              <a:tr h="299699">
                <a:tc>
                  <a:txBody>
                    <a:bodyPr/>
                    <a:lstStyle/>
                    <a:p>
                      <a:pPr marL="0" marR="0" algn="ctr" hangingPunct="0">
                        <a:spcBef>
                          <a:spcPts val="300"/>
                        </a:spcBef>
                        <a:spcAft>
                          <a:spcPts val="300"/>
                        </a:spcAft>
                      </a:pPr>
                      <a:r>
                        <a:rPr lang="en-US" sz="1800">
                          <a:latin typeface="Arial"/>
                          <a:ea typeface="Times New Roman"/>
                          <a:cs typeface="Times New Roman"/>
                        </a:rPr>
                        <a:t>5</a:t>
                      </a: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Internal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External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ICMP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dirty="0">
                          <a:latin typeface="Arial"/>
                          <a:ea typeface="Times New Roman"/>
                          <a:cs typeface="Times New Roman"/>
                        </a:rPr>
                        <a:t>Drop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dirty="0">
                          <a:latin typeface="Arial"/>
                          <a:ea typeface="Times New Roman"/>
                          <a:cs typeface="Times New Roman"/>
                        </a:rPr>
                        <a:t>None</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Border</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9399">
                <a:tc>
                  <a:txBody>
                    <a:bodyPr/>
                    <a:lstStyle/>
                    <a:p>
                      <a:pPr marL="0" marR="0" algn="ctr" hangingPunct="0">
                        <a:spcBef>
                          <a:spcPts val="300"/>
                        </a:spcBef>
                        <a:spcAft>
                          <a:spcPts val="300"/>
                        </a:spcAft>
                      </a:pPr>
                      <a:r>
                        <a:rPr lang="en-US" sz="1800" dirty="0">
                          <a:latin typeface="Arial"/>
                          <a:ea typeface="Times New Roman"/>
                          <a:cs typeface="Times New Roman"/>
                        </a:rPr>
                        <a:t>6</a:t>
                      </a: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Internal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Mail Server</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TCP </a:t>
                      </a:r>
                      <a:r>
                        <a:rPr lang="en-US" sz="1800" dirty="0" err="1">
                          <a:latin typeface="Arial"/>
                          <a:ea typeface="Times New Roman"/>
                          <a:cs typeface="Times New Roman"/>
                        </a:rPr>
                        <a:t>smtp</a:t>
                      </a:r>
                      <a:endParaRPr lang="en-US" sz="1800" dirty="0">
                        <a:latin typeface="Arial"/>
                        <a:ea typeface="Times New Roman"/>
                        <a:cs typeface="Times New Roman"/>
                      </a:endParaRP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Authenticate</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Log if Fail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Central</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r>
              <a:tr h="599399">
                <a:tc>
                  <a:txBody>
                    <a:bodyPr/>
                    <a:lstStyle/>
                    <a:p>
                      <a:pPr marL="0" marR="0" algn="ctr" hangingPunct="0">
                        <a:spcBef>
                          <a:spcPts val="300"/>
                        </a:spcBef>
                        <a:spcAft>
                          <a:spcPts val="300"/>
                        </a:spcAft>
                      </a:pPr>
                      <a:r>
                        <a:rPr lang="en-US" sz="1800">
                          <a:latin typeface="Arial"/>
                          <a:ea typeface="Times New Roman"/>
                          <a:cs typeface="Times New Roman"/>
                        </a:rPr>
                        <a:t>7</a:t>
                      </a: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Marketing</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Plans Server</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TCP http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a:latin typeface="Arial"/>
                          <a:ea typeface="Times New Roman"/>
                          <a:cs typeface="Times New Roman"/>
                        </a:rPr>
                        <a:t>Authenticate</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dirty="0">
                          <a:latin typeface="Arial"/>
                          <a:ea typeface="Times New Roman"/>
                          <a:cs typeface="Times New Roman"/>
                        </a:rPr>
                        <a:t>Alert if Fail</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marL="0" marR="0" hangingPunct="0">
                        <a:spcBef>
                          <a:spcPts val="300"/>
                        </a:spcBef>
                        <a:spcAft>
                          <a:spcPts val="300"/>
                        </a:spcAft>
                      </a:pPr>
                      <a:r>
                        <a:rPr lang="en-US" sz="1800" dirty="0">
                          <a:latin typeface="Arial"/>
                          <a:ea typeface="Times New Roman"/>
                          <a:cs typeface="Times New Roman"/>
                        </a:rPr>
                        <a:t>Marketing</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99399">
                <a:tc>
                  <a:txBody>
                    <a:bodyPr/>
                    <a:lstStyle/>
                    <a:p>
                      <a:pPr marL="0" marR="0" algn="ctr" hangingPunct="0">
                        <a:spcBef>
                          <a:spcPts val="300"/>
                        </a:spcBef>
                        <a:spcAft>
                          <a:spcPts val="300"/>
                        </a:spcAft>
                      </a:pPr>
                      <a:r>
                        <a:rPr lang="en-US" sz="1800" dirty="0">
                          <a:latin typeface="Arial"/>
                          <a:ea typeface="Times New Roman"/>
                          <a:cs typeface="Times New Roman"/>
                        </a:rPr>
                        <a:t>8</a:t>
                      </a: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Any</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Plans Server</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TCP http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Drop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Log</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c>
                  <a:txBody>
                    <a:bodyPr/>
                    <a:lstStyle/>
                    <a:p>
                      <a:pPr marL="0" marR="0" hangingPunct="0">
                        <a:spcBef>
                          <a:spcPts val="300"/>
                        </a:spcBef>
                        <a:spcAft>
                          <a:spcPts val="300"/>
                        </a:spcAft>
                      </a:pPr>
                      <a:r>
                        <a:rPr lang="en-US" sz="1800" dirty="0">
                          <a:latin typeface="Arial"/>
                          <a:ea typeface="Times New Roman"/>
                          <a:cs typeface="Times New Roman"/>
                        </a:rPr>
                        <a:t>Marketing</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2"/>
                    </a:solidFill>
                  </a:tcPr>
                </a:tc>
              </a:tr>
              <a:tr h="299699">
                <a:tc>
                  <a:txBody>
                    <a:bodyPr/>
                    <a:lstStyle/>
                    <a:p>
                      <a:pPr marL="0" marR="0" algn="ctr" hangingPunct="0">
                        <a:spcBef>
                          <a:spcPts val="300"/>
                        </a:spcBef>
                        <a:spcAft>
                          <a:spcPts val="300"/>
                        </a:spcAft>
                      </a:pPr>
                      <a:r>
                        <a:rPr lang="en-US" sz="1800" dirty="0">
                          <a:latin typeface="Arial"/>
                          <a:ea typeface="Times New Roman"/>
                          <a:cs typeface="Times New Roman"/>
                        </a:rPr>
                        <a:t>9</a:t>
                      </a:r>
                    </a:p>
                  </a:txBody>
                  <a:tcPr marL="115193" marR="115193" marT="0" marB="0">
                    <a:lnL w="12700" cap="flat" cmpd="sng" algn="ctr">
                      <a:solidFill>
                        <a:srgbClr val="000000"/>
                      </a:solidFill>
                      <a:prstDash val="solid"/>
                      <a:round/>
                      <a:headEnd type="none" w="med" len="med"/>
                      <a:tailEnd type="none" w="med" len="med"/>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hangingPunct="0">
                        <a:spcBef>
                          <a:spcPts val="300"/>
                        </a:spcBef>
                        <a:spcAft>
                          <a:spcPts val="300"/>
                        </a:spcAft>
                      </a:pPr>
                      <a:r>
                        <a:rPr lang="en-US" sz="1800" dirty="0">
                          <a:latin typeface="Arial"/>
                          <a:ea typeface="Times New Roman"/>
                          <a:cs typeface="Times New Roman"/>
                        </a:rPr>
                        <a:t>Any</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hangingPunct="0">
                        <a:spcBef>
                          <a:spcPts val="300"/>
                        </a:spcBef>
                        <a:spcAft>
                          <a:spcPts val="300"/>
                        </a:spcAft>
                      </a:pPr>
                      <a:r>
                        <a:rPr lang="en-US" sz="1800">
                          <a:latin typeface="Arial"/>
                          <a:ea typeface="Times New Roman"/>
                          <a:cs typeface="Times New Roman"/>
                        </a:rPr>
                        <a:t>Any</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hangingPunct="0">
                        <a:spcBef>
                          <a:spcPts val="300"/>
                        </a:spcBef>
                        <a:spcAft>
                          <a:spcPts val="300"/>
                        </a:spcAft>
                      </a:pPr>
                      <a:r>
                        <a:rPr lang="en-US" sz="1800">
                          <a:latin typeface="Arial"/>
                          <a:ea typeface="Times New Roman"/>
                          <a:cs typeface="Times New Roman"/>
                        </a:rPr>
                        <a:t>Any</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hangingPunct="0">
                        <a:spcBef>
                          <a:spcPts val="300"/>
                        </a:spcBef>
                        <a:spcAft>
                          <a:spcPts val="300"/>
                        </a:spcAft>
                      </a:pPr>
                      <a:r>
                        <a:rPr lang="en-US" sz="1800">
                          <a:latin typeface="Arial"/>
                          <a:ea typeface="Times New Roman"/>
                          <a:cs typeface="Times New Roman"/>
                        </a:rPr>
                        <a:t>Drop</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hangingPunct="0">
                        <a:spcBef>
                          <a:spcPts val="300"/>
                        </a:spcBef>
                        <a:spcAft>
                          <a:spcPts val="300"/>
                        </a:spcAft>
                      </a:pPr>
                      <a:r>
                        <a:rPr lang="en-US" sz="1800">
                          <a:latin typeface="Arial"/>
                          <a:ea typeface="Times New Roman"/>
                          <a:cs typeface="Times New Roman"/>
                        </a:rPr>
                        <a:t>Log</a:t>
                      </a:r>
                    </a:p>
                  </a:txBody>
                  <a:tcPr marL="115193" marR="115193" marT="0" marB="0">
                    <a:lnL>
                      <a:noFill/>
                    </a:lnL>
                    <a:lnR>
                      <a:noFill/>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c>
                  <a:txBody>
                    <a:bodyPr/>
                    <a:lstStyle/>
                    <a:p>
                      <a:pPr marL="0" marR="0" hangingPunct="0">
                        <a:spcBef>
                          <a:spcPts val="300"/>
                        </a:spcBef>
                        <a:spcAft>
                          <a:spcPts val="300"/>
                        </a:spcAft>
                      </a:pPr>
                      <a:r>
                        <a:rPr lang="en-US" sz="1800" dirty="0">
                          <a:latin typeface="Arial"/>
                          <a:ea typeface="Times New Roman"/>
                          <a:cs typeface="Times New Roman"/>
                        </a:rPr>
                        <a:t>All</a:t>
                      </a:r>
                    </a:p>
                  </a:txBody>
                  <a:tcPr marL="115193" marR="115193" marT="0" marB="0">
                    <a:lnL>
                      <a:noFill/>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bg1"/>
                    </a:solidFill>
                  </a:tcPr>
                </a:tc>
              </a:tr>
            </a:tbl>
          </a:graphicData>
        </a:graphic>
      </p:graphicFrame>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73</a:t>
            </a:fld>
            <a:endParaRPr lang="en-US" dirty="0">
              <a:solidFill>
                <a:prstClr val="white"/>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Content Placeholder 1"/>
          <p:cNvSpPr>
            <a:spLocks noGrp="1"/>
          </p:cNvSpPr>
          <p:nvPr>
            <p:ph idx="1"/>
          </p:nvPr>
        </p:nvSpPr>
        <p:spPr/>
        <p:txBody>
          <a:bodyPr/>
          <a:lstStyle/>
          <a:p>
            <a:pPr eaLnBrk="1"/>
            <a:r>
              <a:rPr lang="en-US" b="1" smtClean="0"/>
              <a:t>Implementation</a:t>
            </a:r>
          </a:p>
          <a:p>
            <a:pPr lvl="1" eaLnBrk="1"/>
            <a:r>
              <a:rPr lang="en-US" smtClean="0"/>
              <a:t>Vulnerability testing after configuration</a:t>
            </a:r>
          </a:p>
          <a:p>
            <a:pPr lvl="2" eaLnBrk="1"/>
            <a:r>
              <a:rPr lang="en-US" smtClean="0"/>
              <a:t>There </a:t>
            </a:r>
            <a:r>
              <a:rPr lang="en-US" i="1" smtClean="0"/>
              <a:t>will</a:t>
            </a:r>
            <a:r>
              <a:rPr lang="en-US" smtClean="0"/>
              <a:t> be problems</a:t>
            </a:r>
          </a:p>
          <a:p>
            <a:pPr lvl="2" eaLnBrk="1"/>
            <a:r>
              <a:rPr lang="en-US" smtClean="0"/>
              <a:t>Tests, like firewall configuration, should be based on policies</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6.9: Firewall Management</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74</a:t>
            </a:fld>
            <a:endParaRPr lang="en-US" dirty="0">
              <a:solidFill>
                <a:prstClr val="white"/>
              </a:solidFill>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Content Placeholder 1"/>
          <p:cNvSpPr>
            <a:spLocks noGrp="1"/>
          </p:cNvSpPr>
          <p:nvPr>
            <p:ph idx="1"/>
          </p:nvPr>
        </p:nvSpPr>
        <p:spPr>
          <a:xfrm>
            <a:off x="304800" y="1481138"/>
            <a:ext cx="8382000" cy="4767262"/>
          </a:xfrm>
        </p:spPr>
        <p:txBody>
          <a:bodyPr/>
          <a:lstStyle/>
          <a:p>
            <a:pPr eaLnBrk="1"/>
            <a:r>
              <a:rPr lang="en-US" b="1" smtClean="0"/>
              <a:t>Implementation</a:t>
            </a:r>
          </a:p>
          <a:p>
            <a:pPr lvl="1" eaLnBrk="1"/>
            <a:r>
              <a:rPr lang="en-US" smtClean="0"/>
              <a:t>Change authorization and management</a:t>
            </a:r>
          </a:p>
          <a:p>
            <a:pPr lvl="2" eaLnBrk="1"/>
            <a:r>
              <a:rPr lang="en-US" smtClean="0"/>
              <a:t>Limit the number of people who can make change requests</a:t>
            </a:r>
          </a:p>
          <a:p>
            <a:pPr lvl="2" eaLnBrk="1"/>
            <a:r>
              <a:rPr lang="en-US" smtClean="0"/>
              <a:t>Limit the number of authorizers even more</a:t>
            </a:r>
          </a:p>
          <a:p>
            <a:pPr lvl="2" eaLnBrk="1"/>
            <a:r>
              <a:rPr lang="en-US" smtClean="0"/>
              <a:t>Require requesters and authorizers to be different people</a:t>
            </a:r>
          </a:p>
          <a:p>
            <a:pPr lvl="2" eaLnBrk="1"/>
            <a:r>
              <a:rPr lang="en-US" smtClean="0"/>
              <a:t>Implement the rule in the most restrictive way possible—</a:t>
            </a:r>
          </a:p>
          <a:p>
            <a:pPr lvl="3" eaLnBrk="1"/>
            <a:r>
              <a:rPr lang="en-US" smtClean="0"/>
              <a:t>To pass the least number of packets</a:t>
            </a:r>
          </a:p>
          <a:p>
            <a:pPr eaLnBrk="1" hangingPunct="1">
              <a:buFont typeface="Wingdings 3" pitchFamily="18" charset="2"/>
              <a:buNone/>
            </a:pPr>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6.9: Firewall Management</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75</a:t>
            </a:fld>
            <a:endParaRPr lang="en-US" dirty="0">
              <a:solidFill>
                <a:prstClr val="white"/>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Content Placeholder 1"/>
          <p:cNvSpPr>
            <a:spLocks noGrp="1"/>
          </p:cNvSpPr>
          <p:nvPr>
            <p:ph idx="1"/>
          </p:nvPr>
        </p:nvSpPr>
        <p:spPr>
          <a:xfrm>
            <a:off x="457200" y="1481138"/>
            <a:ext cx="8229600" cy="5072062"/>
          </a:xfrm>
        </p:spPr>
        <p:txBody>
          <a:bodyPr/>
          <a:lstStyle/>
          <a:p>
            <a:pPr eaLnBrk="1"/>
            <a:r>
              <a:rPr lang="en-US" b="1" smtClean="0"/>
              <a:t>Implementation</a:t>
            </a:r>
          </a:p>
          <a:p>
            <a:pPr lvl="1" eaLnBrk="1"/>
            <a:r>
              <a:rPr lang="en-US" smtClean="0"/>
              <a:t>Change authorization and management</a:t>
            </a:r>
          </a:p>
          <a:p>
            <a:pPr lvl="2" eaLnBrk="1"/>
            <a:r>
              <a:rPr lang="en-US" smtClean="0"/>
              <a:t>Document all changes carefully</a:t>
            </a:r>
          </a:p>
          <a:p>
            <a:pPr lvl="2" eaLnBrk="1"/>
            <a:r>
              <a:rPr lang="en-US" smtClean="0"/>
              <a:t>Do vulnerability testing after every change</a:t>
            </a:r>
          </a:p>
          <a:p>
            <a:pPr lvl="3" eaLnBrk="1"/>
            <a:r>
              <a:rPr lang="en-US" smtClean="0"/>
              <a:t>The change should work</a:t>
            </a:r>
          </a:p>
          <a:p>
            <a:pPr lvl="3" eaLnBrk="1"/>
            <a:r>
              <a:rPr lang="en-US" smtClean="0"/>
              <a:t>All previous behaviors should still work (regression testing)</a:t>
            </a:r>
          </a:p>
          <a:p>
            <a:pPr lvl="2" eaLnBrk="1"/>
            <a:r>
              <a:rPr lang="en-US" smtClean="0"/>
              <a:t>Audit changes frequently</a:t>
            </a:r>
          </a:p>
          <a:p>
            <a:pPr lvl="3" eaLnBrk="1"/>
            <a:r>
              <a:rPr lang="en-US" smtClean="0"/>
              <a:t>Focus especially on asking if each change opens the firewall in the most restrictive way possible</a:t>
            </a:r>
          </a:p>
        </p:txBody>
      </p:sp>
      <p:sp>
        <p:nvSpPr>
          <p:cNvPr id="5" name="Title 4"/>
          <p:cNvSpPr>
            <a:spLocks noGrp="1"/>
          </p:cNvSpPr>
          <p:nvPr>
            <p:ph type="title"/>
          </p:nvPr>
        </p:nvSpPr>
        <p:spPr/>
        <p:txBody>
          <a:bodyPr/>
          <a:lstStyle/>
          <a:p>
            <a:pPr eaLnBrk="1" fontAlgn="auto" hangingPunct="1">
              <a:spcAft>
                <a:spcPts val="0"/>
              </a:spcAft>
              <a:defRPr/>
            </a:pPr>
            <a:r>
              <a:rPr lang="en-US" dirty="0" smtClean="0"/>
              <a:t>6.9: Firewall Management</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76</a:t>
            </a:fld>
            <a:endParaRPr lang="en-US" dirty="0">
              <a:solidFill>
                <a:prstClr val="white"/>
              </a:solidFill>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Content Placeholder 1"/>
          <p:cNvSpPr>
            <a:spLocks noGrp="1"/>
          </p:cNvSpPr>
          <p:nvPr>
            <p:ph idx="1"/>
          </p:nvPr>
        </p:nvSpPr>
        <p:spPr>
          <a:xfrm>
            <a:off x="457200" y="1481138"/>
            <a:ext cx="8229600" cy="4919662"/>
          </a:xfrm>
        </p:spPr>
        <p:txBody>
          <a:bodyPr/>
          <a:lstStyle/>
          <a:p>
            <a:pPr eaLnBrk="1"/>
            <a:r>
              <a:rPr lang="en-US" b="1" dirty="0" smtClean="0"/>
              <a:t>Implementation</a:t>
            </a:r>
          </a:p>
          <a:p>
            <a:pPr lvl="1" eaLnBrk="1"/>
            <a:r>
              <a:rPr lang="en-US" dirty="0" smtClean="0"/>
              <a:t>Reading the firewall logs</a:t>
            </a:r>
          </a:p>
          <a:p>
            <a:pPr lvl="2" eaLnBrk="1"/>
            <a:r>
              <a:rPr lang="en-US" dirty="0" smtClean="0"/>
              <a:t>Should be done daily or more frequently</a:t>
            </a:r>
          </a:p>
          <a:p>
            <a:pPr lvl="2" eaLnBrk="1"/>
            <a:r>
              <a:rPr lang="en-US" dirty="0" smtClean="0"/>
              <a:t>The most labor-intensive part of firewall management</a:t>
            </a:r>
          </a:p>
          <a:p>
            <a:pPr lvl="2" eaLnBrk="1"/>
            <a:r>
              <a:rPr lang="en-US" dirty="0" smtClean="0"/>
              <a:t>Strategy is to find unusual traffic patterns</a:t>
            </a:r>
          </a:p>
          <a:p>
            <a:pPr lvl="3" eaLnBrk="1"/>
            <a:r>
              <a:rPr lang="en-US" dirty="0" smtClean="0"/>
              <a:t>Top ten source IP addresses whose packets were dropped</a:t>
            </a:r>
          </a:p>
          <a:p>
            <a:pPr lvl="3" eaLnBrk="1"/>
            <a:r>
              <a:rPr lang="en-US" dirty="0" smtClean="0"/>
              <a:t>Number of DNS failures today versus in an average day</a:t>
            </a:r>
          </a:p>
          <a:p>
            <a:pPr lvl="2" eaLnBrk="1"/>
            <a:r>
              <a:rPr lang="en-US" dirty="0" smtClean="0"/>
              <a:t>Attackers can be black holed (have their packets dropped)</a:t>
            </a:r>
          </a:p>
        </p:txBody>
      </p:sp>
      <p:sp>
        <p:nvSpPr>
          <p:cNvPr id="5" name="Title 4"/>
          <p:cNvSpPr>
            <a:spLocks noGrp="1"/>
          </p:cNvSpPr>
          <p:nvPr>
            <p:ph type="title"/>
          </p:nvPr>
        </p:nvSpPr>
        <p:spPr/>
        <p:txBody>
          <a:bodyPr/>
          <a:lstStyle/>
          <a:p>
            <a:pPr eaLnBrk="1" fontAlgn="auto" hangingPunct="1">
              <a:spcAft>
                <a:spcPts val="0"/>
              </a:spcAft>
              <a:defRPr/>
            </a:pPr>
            <a:r>
              <a:rPr lang="en-US" dirty="0" smtClean="0"/>
              <a:t>6.9: Firewall Management</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77</a:t>
            </a:fld>
            <a:endParaRPr lang="en-US" dirty="0">
              <a:solidFill>
                <a:prstClr val="white"/>
              </a:solidFill>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eaLnBrk="1" fontAlgn="auto" hangingPunct="1">
              <a:spcAft>
                <a:spcPts val="0"/>
              </a:spcAft>
              <a:defRPr/>
            </a:pPr>
            <a:r>
              <a:rPr lang="en-US" dirty="0" smtClean="0"/>
              <a:t>6.9: Ingress Firewall Log File</a:t>
            </a:r>
            <a:endParaRPr lang="en-US" dirty="0"/>
          </a:p>
        </p:txBody>
      </p:sp>
      <p:graphicFrame>
        <p:nvGraphicFramePr>
          <p:cNvPr id="7" name="Table 6"/>
          <p:cNvGraphicFramePr>
            <a:graphicFrameLocks noGrp="1"/>
          </p:cNvGraphicFramePr>
          <p:nvPr/>
        </p:nvGraphicFramePr>
        <p:xfrm>
          <a:off x="304800" y="1295400"/>
          <a:ext cx="8610600" cy="4802190"/>
        </p:xfrm>
        <a:graphic>
          <a:graphicData uri="http://schemas.openxmlformats.org/drawingml/2006/table">
            <a:tbl>
              <a:tblPr/>
              <a:tblGrid>
                <a:gridCol w="660400"/>
                <a:gridCol w="1377950"/>
                <a:gridCol w="2051050"/>
                <a:gridCol w="1508125"/>
                <a:gridCol w="1706563"/>
                <a:gridCol w="1306512"/>
              </a:tblGrid>
              <a:tr h="320675">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ID</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Time</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Rule</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Source IP</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Destination IP</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Service</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r>
              <a:tr h="320675">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15:34:005</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Echo Probe</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14.17.3.139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60.3.87.6</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ICMP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20675">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2</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15:34:007</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Echo Probe</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14.17.3.139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60.3.87.7</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ICMP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6397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3</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15:34:008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Forbidden Webserver Access</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128.171.17.3</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60.17.14.8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HTTP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6397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4</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15:34:012</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External Access to Internal FTP Server</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14.8.23.96</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60.8.123.56</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FTP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20675">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5</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15:34:015</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Echo Probe</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14.17.3.139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60.3.87.8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ICMP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6397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15:34:020</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External Access to Internal FTP Server</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128.171.17.34</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60.19.8.20</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FTP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20675">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7</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15:34:021</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Echo Probe</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1.124.82.6</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60.14.42.68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ICMP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6397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15:34:023</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External Access to Internal FTP Server</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14.17.3.139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24.65.56.97</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FTP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6397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15:34:040</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External Access to Internal FTP Server</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14.17.3.139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60.8.123.56</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FTP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78</a:t>
            </a:fld>
            <a:endParaRPr lang="en-US" dirty="0">
              <a:solidFill>
                <a:prstClr val="white"/>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eaLnBrk="1" fontAlgn="auto" hangingPunct="1">
              <a:spcAft>
                <a:spcPts val="0"/>
              </a:spcAft>
              <a:defRPr/>
            </a:pPr>
            <a:r>
              <a:rPr lang="en-US" dirty="0" smtClean="0"/>
              <a:t>6.9: Ingress Firewall Log File</a:t>
            </a:r>
            <a:endParaRPr lang="en-US" dirty="0"/>
          </a:p>
        </p:txBody>
      </p:sp>
      <p:graphicFrame>
        <p:nvGraphicFramePr>
          <p:cNvPr id="7" name="Table 6"/>
          <p:cNvGraphicFramePr>
            <a:graphicFrameLocks noGrp="1"/>
          </p:cNvGraphicFramePr>
          <p:nvPr/>
        </p:nvGraphicFramePr>
        <p:xfrm>
          <a:off x="304800" y="1295400"/>
          <a:ext cx="8610600" cy="4645028"/>
        </p:xfrm>
        <a:graphic>
          <a:graphicData uri="http://schemas.openxmlformats.org/drawingml/2006/table">
            <a:tbl>
              <a:tblPr/>
              <a:tblGrid>
                <a:gridCol w="660400"/>
                <a:gridCol w="1377950"/>
                <a:gridCol w="2051050"/>
                <a:gridCol w="1508125"/>
                <a:gridCol w="1706563"/>
                <a:gridCol w="1306512"/>
              </a:tblGrid>
              <a:tr h="3095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ID</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Time</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Rule</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Source IP</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Destination IP</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1" i="0" u="none" strike="noStrike" cap="none" normalizeH="0" baseline="0" smtClean="0">
                          <a:ln>
                            <a:noFill/>
                          </a:ln>
                          <a:solidFill>
                            <a:schemeClr val="tx1"/>
                          </a:solidFill>
                          <a:effectLst/>
                          <a:latin typeface="Arial" charset="0"/>
                          <a:cs typeface="Times New Roman" pitchFamily="18" charset="0"/>
                        </a:rPr>
                        <a:t>Service</a:t>
                      </a:r>
                      <a:endParaRPr kumimoji="0" lang="en-US" sz="1600" b="0" i="0" u="none" strike="noStrike" cap="none" normalizeH="0" baseline="0" smtClean="0">
                        <a:ln>
                          <a:noFill/>
                        </a:ln>
                        <a:solidFill>
                          <a:schemeClr val="tx1"/>
                        </a:solidFill>
                        <a:effectLst/>
                        <a:latin typeface="Arial" charset="0"/>
                        <a:cs typeface="Times New Roman" pitchFamily="18" charset="0"/>
                      </a:endParaRP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99CCFF"/>
                    </a:solidFill>
                  </a:tcPr>
                </a:tc>
              </a:tr>
              <a:tr h="619125">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10</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15:34:047</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Forbidden Webserver Access</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128.171.17.3</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60.17.14.8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HTTP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095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11</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15:34:048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Echo Probe</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14.17.3.139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60.3.87.9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ICMP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095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12</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15:34:057</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Echo Probe</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1.30.7.45</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60.32.29.102</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ICMP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930275">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13</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15:34:061</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External Packet with Private IP Source Address</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10.17.3.139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60.32.29.102</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ICMP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619125">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15:34:061</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External Access to Internal FTP Server</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1.32.6.18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60.8.123.56</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FTP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095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15:34:062</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Echo Probe</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14.17.3.139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60.3.87.10</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ICMP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095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16</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15:34:063</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Insufficient Capacity</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1.32.23.8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60.3.12.47</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DNS</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309563">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17</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15:34:064</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Echo Probe</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14.17.3.139</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60.3.87.11</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rgbClr val="D4DFEF"/>
                    </a:solid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ICMP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r h="619125">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15:34:065</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Forbidden Webserver Access</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128.171.17.3</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60.17.14.8</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1600" b="0" i="0" u="none" strike="noStrike" cap="none" normalizeH="0" baseline="0" smtClean="0">
                          <a:ln>
                            <a:noFill/>
                          </a:ln>
                          <a:solidFill>
                            <a:schemeClr val="tx1"/>
                          </a:solidFill>
                          <a:effectLst/>
                          <a:latin typeface="Arial" charset="0"/>
                          <a:cs typeface="Times New Roman" pitchFamily="18" charset="0"/>
                        </a:rPr>
                        <a:t>HTTP</a:t>
                      </a:r>
                    </a:p>
                  </a:txBody>
                  <a:tcPr marL="94593" marR="94593"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noFill/>
                  </a:tcPr>
                </a:tc>
              </a:tr>
            </a:tbl>
          </a:graphicData>
        </a:graphic>
      </p:graphicFrame>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79</a:t>
            </a:fld>
            <a:endParaRPr lang="en-US" dirty="0">
              <a:solidFill>
                <a:prstClr val="white"/>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Picture 10"/>
          <p:cNvPicPr>
            <a:picLocks noChangeAspect="1" noChangeArrowheads="1"/>
          </p:cNvPicPr>
          <p:nvPr/>
        </p:nvPicPr>
        <p:blipFill>
          <a:blip r:embed="rId2">
            <a:extLst>
              <a:ext uri="{28A0092B-C50C-407E-A947-70E740481C1C}">
                <a14:useLocalDpi xmlns:a14="http://schemas.microsoft.com/office/drawing/2010/main" val="0"/>
              </a:ext>
            </a:extLst>
          </a:blip>
          <a:srcRect l="6464" t="11655" r="6526" b="12592"/>
          <a:stretch>
            <a:fillRect/>
          </a:stretch>
        </p:blipFill>
        <p:spPr bwMode="auto">
          <a:xfrm>
            <a:off x="304800" y="1274763"/>
            <a:ext cx="8686800" cy="45164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p:txBody>
          <a:bodyPr/>
          <a:lstStyle/>
          <a:p>
            <a:pPr eaLnBrk="1" fontAlgn="auto" hangingPunct="1">
              <a:spcAft>
                <a:spcPts val="0"/>
              </a:spcAft>
              <a:defRPr/>
            </a:pPr>
            <a:r>
              <a:rPr lang="en-US" dirty="0" smtClean="0"/>
              <a:t>6.1: Basic Firewall Operation</a:t>
            </a:r>
            <a:endParaRPr lang="en-US" dirty="0"/>
          </a:p>
        </p:txBody>
      </p:sp>
      <p:sp>
        <p:nvSpPr>
          <p:cNvPr id="9" name="Rounded Rectangle 8"/>
          <p:cNvSpPr/>
          <p:nvPr/>
        </p:nvSpPr>
        <p:spPr>
          <a:xfrm>
            <a:off x="914400" y="3276600"/>
            <a:ext cx="4572000" cy="19812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Firewalls do not drop packets unless they are provably attack packets.</a:t>
            </a:r>
          </a:p>
          <a:p>
            <a:pPr algn="ctr" fontAlgn="auto">
              <a:spcBef>
                <a:spcPts val="600"/>
              </a:spcBef>
              <a:spcAft>
                <a:spcPts val="0"/>
              </a:spcAft>
              <a:defRPr/>
            </a:pPr>
            <a:r>
              <a:rPr lang="en-US" dirty="0"/>
              <a:t>This means that some attack packets that are not provably attack packets get through the firewall.</a:t>
            </a:r>
          </a:p>
        </p:txBody>
      </p:sp>
      <p:sp>
        <p:nvSpPr>
          <p:cNvPr id="10" name="Rounded Rectangle 9"/>
          <p:cNvSpPr/>
          <p:nvPr/>
        </p:nvSpPr>
        <p:spPr>
          <a:xfrm>
            <a:off x="6553200" y="3505200"/>
            <a:ext cx="2362200" cy="1828800"/>
          </a:xfrm>
          <a:prstGeom prst="round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12" name="Rounded Rectangle 11"/>
          <p:cNvSpPr/>
          <p:nvPr/>
        </p:nvSpPr>
        <p:spPr>
          <a:xfrm>
            <a:off x="2362200" y="1676400"/>
            <a:ext cx="2209800" cy="1295400"/>
          </a:xfrm>
          <a:prstGeom prst="roundRect">
            <a:avLst/>
          </a:prstGeom>
          <a:no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8"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8</a:t>
            </a:fld>
            <a:endParaRPr lang="en-US" dirty="0">
              <a:solidFill>
                <a:prstClr val="white"/>
              </a:solidFill>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Static Packet Filtering</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a:t>
            </a:r>
            <a:r>
              <a:rPr lang="en-US" sz="2600" b="1" dirty="0" err="1">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Stateful</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 Packet Inspection (SPI)</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Network Access Translation (NAT)</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Application Proxy Firewalls</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Intrusion Detection Systems (IDSs)</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Antivirus Filtering and Unified Threat Mgt.</a:t>
            </a:r>
          </a:p>
        </p:txBody>
      </p:sp>
      <p:sp>
        <p:nvSpPr>
          <p:cNvPr id="15" name="Slide Number Placeholder 3"/>
          <p:cNvSpPr>
            <a:spLocks noGrp="1"/>
          </p:cNvSpPr>
          <p:nvPr>
            <p:ph type="sldNum" sz="quarter" idx="4294967295"/>
          </p:nvPr>
        </p:nvSpPr>
        <p:spPr bwMode="auto">
          <a:xfrm>
            <a:off x="0" y="6416675"/>
            <a:ext cx="762000" cy="365125"/>
          </a:xfrm>
          <a:prstGeom prst="rect">
            <a:avLst/>
          </a:prstGeo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6-</a:t>
            </a:r>
            <a:fld id="{D2A08BCD-A4FD-47BA-ACB0-CBFC0A354657}" type="slidenum">
              <a:rPr lang="en-US" smtClean="0">
                <a:solidFill>
                  <a:schemeClr val="bg1"/>
                </a:solidFill>
                <a:latin typeface="Lucida Sans Unicode" pitchFamily="34" charset="0"/>
              </a:rPr>
              <a:pPr eaLnBrk="1" hangingPunct="1"/>
              <a:t>80</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Firewall Architectures</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6</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Firewall Management</a:t>
            </a:r>
          </a:p>
        </p:txBody>
      </p:sp>
      <p:sp>
        <p:nvSpPr>
          <p:cNvPr id="17" name="Subtitle 2"/>
          <p:cNvSpPr txBox="1">
            <a:spLocks/>
          </p:cNvSpPr>
          <p:nvPr/>
        </p:nvSpPr>
        <p:spPr>
          <a:xfrm>
            <a:off x="533400" y="5857875"/>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6.10  Firewall Filtering Problems</a:t>
            </a: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371600"/>
            <a:ext cx="8229600" cy="5072063"/>
          </a:xfrm>
        </p:spPr>
        <p:txBody>
          <a:bodyPr>
            <a:normAutofit fontScale="92500"/>
          </a:bodyPr>
          <a:lstStyle/>
          <a:p>
            <a:pPr marL="365760" indent="-256032" eaLnBrk="1" fontAlgn="auto">
              <a:spcAft>
                <a:spcPts val="0"/>
              </a:spcAft>
              <a:buFont typeface="Wingdings 3"/>
              <a:buChar char=""/>
              <a:defRPr/>
            </a:pPr>
            <a:r>
              <a:rPr lang="en-US" b="1" dirty="0" smtClean="0"/>
              <a:t>Protecting the Perimeter Is No Longer Possible</a:t>
            </a:r>
          </a:p>
          <a:p>
            <a:pPr marL="621792" lvl="1" eaLnBrk="1" fontAlgn="auto">
              <a:spcBef>
                <a:spcPts val="1200"/>
              </a:spcBef>
              <a:spcAft>
                <a:spcPts val="0"/>
              </a:spcAft>
              <a:buFont typeface="Verdana"/>
              <a:buChar char="◦"/>
              <a:defRPr/>
            </a:pPr>
            <a:r>
              <a:rPr lang="en-US" dirty="0" smtClean="0"/>
              <a:t>There are too many ways to get through the perimeter</a:t>
            </a:r>
          </a:p>
          <a:p>
            <a:pPr marL="365760" indent="-256032" eaLnBrk="1" fontAlgn="auto">
              <a:spcAft>
                <a:spcPts val="0"/>
              </a:spcAft>
              <a:buFont typeface="Wingdings 3"/>
              <a:buChar char=""/>
              <a:defRPr/>
            </a:pPr>
            <a:r>
              <a:rPr lang="en-US" b="1" dirty="0" smtClean="0"/>
              <a:t>Avoiding the Border Firewall</a:t>
            </a:r>
          </a:p>
          <a:p>
            <a:pPr marL="621792" lvl="1" eaLnBrk="1" fontAlgn="auto">
              <a:spcBef>
                <a:spcPts val="1200"/>
              </a:spcBef>
              <a:spcAft>
                <a:spcPts val="0"/>
              </a:spcAft>
              <a:buFont typeface="Verdana"/>
              <a:buChar char="◦"/>
              <a:defRPr/>
            </a:pPr>
            <a:r>
              <a:rPr lang="en-US" dirty="0" smtClean="0"/>
              <a:t>Internal attackers are inside the firewall already</a:t>
            </a:r>
          </a:p>
          <a:p>
            <a:pPr marL="621792" lvl="1" eaLnBrk="1" fontAlgn="auto">
              <a:spcBef>
                <a:spcPts val="1200"/>
              </a:spcBef>
              <a:spcAft>
                <a:spcPts val="0"/>
              </a:spcAft>
              <a:buFont typeface="Verdana"/>
              <a:buChar char="◦"/>
              <a:defRPr/>
            </a:pPr>
            <a:r>
              <a:rPr lang="en-US" dirty="0" smtClean="0"/>
              <a:t>Compromised internal hosts are inside the firewall</a:t>
            </a:r>
          </a:p>
          <a:p>
            <a:pPr marL="621792" lvl="1" eaLnBrk="1" fontAlgn="auto">
              <a:spcBef>
                <a:spcPts val="1200"/>
              </a:spcBef>
              <a:spcAft>
                <a:spcPts val="0"/>
              </a:spcAft>
              <a:buFont typeface="Verdana"/>
              <a:buChar char="◦"/>
              <a:defRPr/>
            </a:pPr>
            <a:r>
              <a:rPr lang="en-US" dirty="0" smtClean="0"/>
              <a:t>Wireless LAN drive-by hackers enter through access points that are inside the site</a:t>
            </a:r>
          </a:p>
          <a:p>
            <a:pPr marL="621792" lvl="1" eaLnBrk="1" fontAlgn="auto">
              <a:spcBef>
                <a:spcPts val="1200"/>
              </a:spcBef>
              <a:spcAft>
                <a:spcPts val="0"/>
              </a:spcAft>
              <a:buFont typeface="Verdana"/>
              <a:buChar char="◦"/>
              <a:defRPr/>
            </a:pPr>
            <a:r>
              <a:rPr lang="en-US" dirty="0" smtClean="0"/>
              <a:t>Home notebooks, mobile phones, and media brought into the site</a:t>
            </a:r>
          </a:p>
          <a:p>
            <a:pPr marL="621792" lvl="1" eaLnBrk="1" fontAlgn="auto">
              <a:spcBef>
                <a:spcPts val="1200"/>
              </a:spcBef>
              <a:spcAft>
                <a:spcPts val="0"/>
              </a:spcAft>
              <a:buFont typeface="Verdana"/>
              <a:buChar char="◦"/>
              <a:defRPr/>
            </a:pPr>
            <a:r>
              <a:rPr lang="en-US" dirty="0" smtClean="0"/>
              <a:t>Internal firewalls can address some of these threats</a:t>
            </a:r>
          </a:p>
        </p:txBody>
      </p:sp>
      <p:sp>
        <p:nvSpPr>
          <p:cNvPr id="5" name="Title 4"/>
          <p:cNvSpPr>
            <a:spLocks noGrp="1"/>
          </p:cNvSpPr>
          <p:nvPr>
            <p:ph type="title"/>
          </p:nvPr>
        </p:nvSpPr>
        <p:spPr/>
        <p:txBody>
          <a:bodyPr/>
          <a:lstStyle/>
          <a:p>
            <a:pPr eaLnBrk="1" fontAlgn="auto" hangingPunct="1">
              <a:spcAft>
                <a:spcPts val="0"/>
              </a:spcAft>
              <a:defRPr/>
            </a:pPr>
            <a:r>
              <a:rPr lang="en-US" dirty="0" smtClean="0"/>
              <a:t>6.10: The Death of the Perimeter</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81</a:t>
            </a:fld>
            <a:endParaRPr lang="en-US" dirty="0">
              <a:solidFill>
                <a:prstClr val="white"/>
              </a:solidFill>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Content Placeholder 1"/>
          <p:cNvSpPr>
            <a:spLocks noGrp="1"/>
          </p:cNvSpPr>
          <p:nvPr>
            <p:ph idx="1"/>
          </p:nvPr>
        </p:nvSpPr>
        <p:spPr/>
        <p:txBody>
          <a:bodyPr/>
          <a:lstStyle/>
          <a:p>
            <a:pPr eaLnBrk="1"/>
            <a:r>
              <a:rPr lang="en-US" b="1" smtClean="0"/>
              <a:t>Extending the Perimeter</a:t>
            </a:r>
          </a:p>
          <a:p>
            <a:pPr lvl="1" eaLnBrk="1"/>
            <a:r>
              <a:rPr lang="en-US" smtClean="0"/>
              <a:t>Remote employees must be given access</a:t>
            </a:r>
          </a:p>
          <a:p>
            <a:pPr lvl="1" eaLnBrk="1"/>
            <a:r>
              <a:rPr lang="en-US" smtClean="0"/>
              <a:t>Consultants, outsourcers, customers, suppliers, and other subsidiaries must be given access</a:t>
            </a:r>
          </a:p>
          <a:p>
            <a:pPr lvl="1" eaLnBrk="1"/>
            <a:r>
              <a:rPr lang="en-US" smtClean="0"/>
              <a:t>Essentially, all of these tend to use VPNs to make external parties “internal” to your site</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6.10: The Death of the Perimeter</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82</a:t>
            </a:fld>
            <a:endParaRPr lang="en-US" dirty="0">
              <a:solidFill>
                <a:prstClr val="white"/>
              </a:solidFill>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Content Placeholder 1"/>
          <p:cNvSpPr>
            <a:spLocks noGrp="1"/>
          </p:cNvSpPr>
          <p:nvPr>
            <p:ph idx="1"/>
          </p:nvPr>
        </p:nvSpPr>
        <p:spPr>
          <a:xfrm>
            <a:off x="457200" y="1570038"/>
            <a:ext cx="8229600" cy="4602162"/>
          </a:xfrm>
        </p:spPr>
        <p:txBody>
          <a:bodyPr/>
          <a:lstStyle/>
          <a:p>
            <a:pPr eaLnBrk="1"/>
            <a:r>
              <a:rPr lang="en-US" b="1" dirty="0" smtClean="0"/>
              <a:t>Most Filtering Methods Use Attack Signature Detection</a:t>
            </a:r>
          </a:p>
          <a:p>
            <a:pPr lvl="1" eaLnBrk="1"/>
            <a:r>
              <a:rPr lang="en-US" dirty="0" smtClean="0"/>
              <a:t>Each attack has a signature</a:t>
            </a:r>
          </a:p>
          <a:p>
            <a:pPr lvl="1" eaLnBrk="1"/>
            <a:r>
              <a:rPr lang="en-US" dirty="0" smtClean="0"/>
              <a:t>This attack signature is discovered</a:t>
            </a:r>
          </a:p>
          <a:p>
            <a:pPr lvl="1" eaLnBrk="1"/>
            <a:r>
              <a:rPr lang="en-US" dirty="0" smtClean="0"/>
              <a:t>The attack signature is added to the firewall</a:t>
            </a:r>
          </a:p>
          <a:p>
            <a:pPr lvl="1" eaLnBrk="1"/>
            <a:r>
              <a:rPr lang="en-US" dirty="0"/>
              <a:t>Z</a:t>
            </a:r>
            <a:r>
              <a:rPr lang="en-US" dirty="0" smtClean="0"/>
              <a:t>ero-day attacks are attacks without warning, and occur before a signature is developed</a:t>
            </a:r>
          </a:p>
          <a:p>
            <a:pPr lvl="1" eaLnBrk="1"/>
            <a:r>
              <a:rPr lang="en-US" dirty="0" smtClean="0"/>
              <a:t>Signature defense cannot stop zero-day attacks</a:t>
            </a:r>
          </a:p>
        </p:txBody>
      </p:sp>
      <p:sp>
        <p:nvSpPr>
          <p:cNvPr id="5" name="Title 4"/>
          <p:cNvSpPr>
            <a:spLocks noGrp="1"/>
          </p:cNvSpPr>
          <p:nvPr>
            <p:ph type="title"/>
          </p:nvPr>
        </p:nvSpPr>
        <p:spPr>
          <a:xfrm>
            <a:off x="457200" y="274638"/>
            <a:ext cx="8458200" cy="1143000"/>
          </a:xfrm>
        </p:spPr>
        <p:txBody>
          <a:bodyPr>
            <a:normAutofit fontScale="90000"/>
          </a:bodyPr>
          <a:lstStyle/>
          <a:p>
            <a:pPr eaLnBrk="1" fontAlgn="auto" hangingPunct="1">
              <a:spcAft>
                <a:spcPts val="0"/>
              </a:spcAft>
              <a:defRPr/>
            </a:pPr>
            <a:r>
              <a:rPr lang="en-US" dirty="0" smtClean="0"/>
              <a:t>6.10: Signature versus Anomaly Detection</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83</a:t>
            </a:fld>
            <a:endParaRPr lang="en-US" dirty="0">
              <a:solidFill>
                <a:prstClr val="white"/>
              </a:solidFill>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Content Placeholder 1"/>
          <p:cNvSpPr>
            <a:spLocks noGrp="1"/>
          </p:cNvSpPr>
          <p:nvPr>
            <p:ph idx="1"/>
          </p:nvPr>
        </p:nvSpPr>
        <p:spPr>
          <a:xfrm>
            <a:off x="457200" y="1676400"/>
            <a:ext cx="8229600" cy="4330700"/>
          </a:xfrm>
        </p:spPr>
        <p:txBody>
          <a:bodyPr/>
          <a:lstStyle/>
          <a:p>
            <a:pPr eaLnBrk="1"/>
            <a:r>
              <a:rPr lang="en-US" b="1" smtClean="0"/>
              <a:t>Anomaly Detection</a:t>
            </a:r>
          </a:p>
          <a:p>
            <a:pPr lvl="1" eaLnBrk="1"/>
            <a:r>
              <a:rPr lang="en-US" smtClean="0"/>
              <a:t>Detects an unusual pattern indicating a possible attack</a:t>
            </a:r>
          </a:p>
          <a:p>
            <a:pPr lvl="1" eaLnBrk="1"/>
            <a:r>
              <a:rPr lang="en-US" smtClean="0"/>
              <a:t>This is difficult, so there are many false positives</a:t>
            </a:r>
          </a:p>
          <a:p>
            <a:pPr lvl="1" eaLnBrk="1"/>
            <a:r>
              <a:rPr lang="en-US" smtClean="0"/>
              <a:t>Shrinking time needed to define signatures</a:t>
            </a:r>
          </a:p>
          <a:p>
            <a:pPr lvl="1" eaLnBrk="1"/>
            <a:r>
              <a:rPr lang="en-US" smtClean="0"/>
              <a:t>Anomaly detection is necessary in today’s firewalls</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6.10: Signature versus Anomaly Detection</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84</a:t>
            </a:fld>
            <a:endParaRPr lang="en-US" dirty="0">
              <a:solidFill>
                <a:prstClr val="white"/>
              </a:solidFill>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pPr eaLnBrk="1" fontAlgn="auto" hangingPunct="1">
              <a:spcAft>
                <a:spcPts val="0"/>
              </a:spcAft>
              <a:defRPr/>
            </a:pPr>
            <a:r>
              <a:rPr lang="en-US" dirty="0" smtClean="0"/>
              <a:t>The End</a:t>
            </a:r>
            <a:endParaRPr lang="en-US" dirty="0"/>
          </a:p>
        </p:txBody>
      </p:sp>
    </p:spTree>
  </p:cSld>
  <p:clrMapOvr>
    <a:masterClrMapping/>
  </p:clrMapOvr>
  <p:transition>
    <p:wedge/>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79875" name="Picture 3" descr="cid:3287383400_2177562"/>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066800" y="381000"/>
            <a:ext cx="7242175" cy="2363788"/>
          </a:xfrm>
          <a:prstGeom prst="rect">
            <a:avLst/>
          </a:prstGeom>
          <a:solidFill>
            <a:schemeClr val="hlink"/>
          </a:solidFill>
          <a:ln w="9525">
            <a:solidFill>
              <a:schemeClr val="bg1"/>
            </a:solidFill>
            <a:miter lim="800000"/>
            <a:headEnd/>
            <a:tailEnd/>
          </a:ln>
        </p:spPr>
      </p:pic>
      <p:sp>
        <p:nvSpPr>
          <p:cNvPr id="79876" name="Rectangle 4"/>
          <p:cNvSpPr>
            <a:spLocks noChangeArrowheads="1"/>
          </p:cNvSpPr>
          <p:nvPr/>
        </p:nvSpPr>
        <p:spPr bwMode="auto">
          <a:xfrm>
            <a:off x="685800" y="2895600"/>
            <a:ext cx="7589838" cy="1069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5400">
                <a:solidFill>
                  <a:srgbClr val="000000"/>
                </a:solidFill>
                <a:miter lim="800000"/>
                <a:headEnd/>
                <a:tailEnd/>
              </a14:hiddenLine>
            </a:ext>
          </a:extLst>
        </p:spPr>
        <p:txBody>
          <a:bodyPr anchor="ctr">
            <a:spAutoFit/>
          </a:bodyPr>
          <a:lstStyle/>
          <a:p>
            <a:pPr algn="ctr"/>
            <a:r>
              <a:rPr lang="en-US" sz="1600">
                <a:solidFill>
                  <a:srgbClr val="000000"/>
                </a:solidFill>
                <a:cs typeface="Times New Roman" pitchFamily="18" charset="0"/>
              </a:rPr>
              <a:t>All rights reserved. No part of this publication may be reproduced, stored in a retrieval system, or transmitted, in any form or by any means, electronic, mechanical, photocopying, recording, or otherwise, without the prior written permission of the publisher. Printed in the United States of America.</a:t>
            </a:r>
          </a:p>
        </p:txBody>
      </p:sp>
      <p:sp>
        <p:nvSpPr>
          <p:cNvPr id="5" name="Rectangle 5"/>
          <p:cNvSpPr txBox="1">
            <a:spLocks noGrp="1" noChangeArrowheads="1"/>
          </p:cNvSpPr>
          <p:nvPr/>
        </p:nvSpPr>
        <p:spPr bwMode="auto">
          <a:xfrm>
            <a:off x="762000" y="4267200"/>
            <a:ext cx="7845425" cy="636588"/>
          </a:xfrm>
          <a:prstGeom prst="rect">
            <a:avLst/>
          </a:prstGeom>
          <a:noFill/>
          <a:ln>
            <a:miter lim="800000"/>
            <a:headEnd/>
            <a:tailEnd/>
          </a:ln>
        </p:spPr>
        <p:txBody>
          <a:bodyPr anchor="b"/>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dirty="0">
                <a:solidFill>
                  <a:srgbClr val="000000"/>
                </a:solidFill>
                <a:effectLst>
                  <a:outerShdw blurRad="38100" dist="38100" dir="2700000" algn="tl">
                    <a:srgbClr val="C0C0C0"/>
                  </a:outerShdw>
                </a:effectLst>
                <a:latin typeface="Tahoma" charset="0"/>
                <a:cs typeface="Arial" charset="0"/>
              </a:rPr>
              <a:t>Copyright © </a:t>
            </a:r>
            <a:r>
              <a:rPr lang="en-US" dirty="0" smtClean="0">
                <a:solidFill>
                  <a:srgbClr val="000000"/>
                </a:solidFill>
                <a:effectLst>
                  <a:outerShdw blurRad="38100" dist="38100" dir="2700000" algn="tl">
                    <a:srgbClr val="C0C0C0"/>
                  </a:outerShdw>
                </a:effectLst>
                <a:latin typeface="Tahoma" charset="0"/>
                <a:cs typeface="Arial" charset="0"/>
              </a:rPr>
              <a:t>2015 </a:t>
            </a:r>
            <a:r>
              <a:rPr lang="en-US" dirty="0">
                <a:solidFill>
                  <a:srgbClr val="000000"/>
                </a:solidFill>
                <a:effectLst>
                  <a:outerShdw blurRad="38100" dist="38100" dir="2700000" algn="tl">
                    <a:srgbClr val="C0C0C0"/>
                  </a:outerShdw>
                </a:effectLst>
                <a:latin typeface="Tahoma" charset="0"/>
                <a:cs typeface="Arial" charset="0"/>
              </a:rPr>
              <a:t>Pearson Education, Inc</a:t>
            </a:r>
            <a:r>
              <a:rPr lang="en-US" dirty="0" smtClean="0">
                <a:solidFill>
                  <a:srgbClr val="000000"/>
                </a:solidFill>
                <a:effectLst>
                  <a:outerShdw blurRad="38100" dist="38100" dir="2700000" algn="tl">
                    <a:srgbClr val="C0C0C0"/>
                  </a:outerShdw>
                </a:effectLst>
                <a:latin typeface="Tahoma" charset="0"/>
                <a:cs typeface="Arial" charset="0"/>
              </a:rPr>
              <a:t>.</a:t>
            </a:r>
            <a:endParaRPr lang="en-US" dirty="0">
              <a:solidFill>
                <a:srgbClr val="000000"/>
              </a:solidFill>
              <a:effectLst>
                <a:outerShdw blurRad="38100" dist="38100" dir="2700000" algn="tl">
                  <a:srgbClr val="C0C0C0"/>
                </a:outerShdw>
              </a:effectLst>
              <a:latin typeface="Tahoma" charset="0"/>
              <a:cs typeface="Arial" charset="0"/>
            </a:endParaRPr>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Content Placeholder 1"/>
          <p:cNvSpPr>
            <a:spLocks noGrp="1"/>
          </p:cNvSpPr>
          <p:nvPr>
            <p:ph idx="1"/>
          </p:nvPr>
        </p:nvSpPr>
        <p:spPr/>
        <p:txBody>
          <a:bodyPr/>
          <a:lstStyle/>
          <a:p>
            <a:pPr eaLnBrk="1"/>
            <a:r>
              <a:rPr lang="en-US" b="1" dirty="0" smtClean="0"/>
              <a:t>The Problem</a:t>
            </a:r>
          </a:p>
          <a:p>
            <a:pPr lvl="1" eaLnBrk="1"/>
            <a:r>
              <a:rPr lang="en-US" dirty="0" smtClean="0"/>
              <a:t>If a firewall cannot filter all of the traffic passing through it, it </a:t>
            </a:r>
            <a:r>
              <a:rPr lang="en-US" i="1" dirty="0" smtClean="0"/>
              <a:t>drops</a:t>
            </a:r>
            <a:r>
              <a:rPr lang="en-US" dirty="0" smtClean="0"/>
              <a:t> packets it cannot process</a:t>
            </a:r>
          </a:p>
          <a:p>
            <a:pPr lvl="1" eaLnBrk="1"/>
            <a:r>
              <a:rPr lang="en-US" dirty="0" smtClean="0"/>
              <a:t>This is secure because it prevents attack packets from getting through</a:t>
            </a:r>
          </a:p>
          <a:p>
            <a:pPr lvl="1" eaLnBrk="1"/>
            <a:r>
              <a:rPr lang="en-US" dirty="0"/>
              <a:t>I</a:t>
            </a:r>
            <a:r>
              <a:rPr lang="en-US" dirty="0" smtClean="0"/>
              <a:t>t creates a self-inflicted denial-of-service attack by dropping legitimate traffic</a:t>
            </a:r>
          </a:p>
        </p:txBody>
      </p:sp>
      <p:sp>
        <p:nvSpPr>
          <p:cNvPr id="5" name="Title 4"/>
          <p:cNvSpPr>
            <a:spLocks noGrp="1"/>
          </p:cNvSpPr>
          <p:nvPr>
            <p:ph type="title"/>
          </p:nvPr>
        </p:nvSpPr>
        <p:spPr/>
        <p:txBody>
          <a:bodyPr/>
          <a:lstStyle/>
          <a:p>
            <a:pPr eaLnBrk="1" fontAlgn="auto" hangingPunct="1">
              <a:spcAft>
                <a:spcPts val="0"/>
              </a:spcAft>
              <a:defRPr/>
            </a:pPr>
            <a:r>
              <a:rPr lang="en-US" dirty="0" smtClean="0"/>
              <a:t>6.1: The Danger of Traffic Overload</a:t>
            </a:r>
            <a:endParaRPr lang="en-US" dirty="0"/>
          </a:p>
        </p:txBody>
      </p:sp>
      <p:sp>
        <p:nvSpPr>
          <p:cNvPr id="6" name="Slide Number Placeholder 1"/>
          <p:cNvSpPr txBox="1">
            <a:spLocks/>
          </p:cNvSpPr>
          <p:nvPr/>
        </p:nvSpPr>
        <p:spPr>
          <a:xfrm>
            <a:off x="152400" y="6172200"/>
            <a:ext cx="838200" cy="457200"/>
          </a:xfrm>
          <a:prstGeom prst="rect">
            <a:avLst/>
          </a:prstGeom>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r>
              <a:rPr lang="en-US" dirty="0" smtClean="0">
                <a:solidFill>
                  <a:prstClr val="white"/>
                </a:solidFill>
              </a:rPr>
              <a:t>6-</a:t>
            </a:r>
            <a:fld id="{DF3D5ACE-0B44-480C-935B-5F54025620FB}" type="slidenum">
              <a:rPr lang="en-US" smtClean="0">
                <a:solidFill>
                  <a:prstClr val="white"/>
                </a:solidFill>
              </a:rPr>
              <a:pPr/>
              <a:t>9</a:t>
            </a:fld>
            <a:endParaRPr lang="en-US" dirty="0">
              <a:solidFill>
                <a:prstClr val="white"/>
              </a:solidFill>
            </a:endParaRPr>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1_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1062</TotalTime>
  <Words>3746</Words>
  <Application>Microsoft Office PowerPoint</Application>
  <PresentationFormat>On-screen Show (4:3)</PresentationFormat>
  <Paragraphs>806</Paragraphs>
  <Slides>86</Slides>
  <Notes>5</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86</vt:i4>
      </vt:variant>
    </vt:vector>
  </HeadingPairs>
  <TitlesOfParts>
    <vt:vector size="96" baseType="lpstr">
      <vt:lpstr>Arial</vt:lpstr>
      <vt:lpstr>Calibri</vt:lpstr>
      <vt:lpstr>Lucida Sans Unicode</vt:lpstr>
      <vt:lpstr>Tahoma</vt:lpstr>
      <vt:lpstr>Times New Roman</vt:lpstr>
      <vt:lpstr>Verdana</vt:lpstr>
      <vt:lpstr>Wingdings 2</vt:lpstr>
      <vt:lpstr>Wingdings 3</vt:lpstr>
      <vt:lpstr>Concourse</vt:lpstr>
      <vt:lpstr>1_Concourse</vt:lpstr>
      <vt:lpstr>Firewalls</vt:lpstr>
      <vt:lpstr>Learning Objectives</vt:lpstr>
      <vt:lpstr>PowerPoint Presentation</vt:lpstr>
      <vt:lpstr>Orientation</vt:lpstr>
      <vt:lpstr>What’s Next?</vt:lpstr>
      <vt:lpstr>6.1: Basic Firewall Operation</vt:lpstr>
      <vt:lpstr>6.1: Basic Firewall Operation</vt:lpstr>
      <vt:lpstr>6.1: Basic Firewall Operation</vt:lpstr>
      <vt:lpstr>6.1: The Danger of Traffic Overload</vt:lpstr>
      <vt:lpstr>6.1: The Danger of Traffic Overload</vt:lpstr>
      <vt:lpstr>6.1: The Danger of Traffic Overload</vt:lpstr>
      <vt:lpstr>6.1: The Danger of Traffic Overload</vt:lpstr>
      <vt:lpstr>What’s Next?</vt:lpstr>
      <vt:lpstr>6.2: Static Packet Filtering</vt:lpstr>
      <vt:lpstr>6.2: Static Packet Filtering</vt:lpstr>
      <vt:lpstr>6.2: Static Packet Filtering</vt:lpstr>
      <vt:lpstr>6.2: Static Packet Filtering</vt:lpstr>
      <vt:lpstr>6.2: Static Packet Filtering</vt:lpstr>
      <vt:lpstr>6.2: Static Packet Filtering</vt:lpstr>
      <vt:lpstr>What’s Next?</vt:lpstr>
      <vt:lpstr>6.3: States in a Connection</vt:lpstr>
      <vt:lpstr>6.3: Stateful Inspection Rules with Two States</vt:lpstr>
      <vt:lpstr>6.3: Connection and Socket</vt:lpstr>
      <vt:lpstr>6.3: Stateful Packet Inspection for a Packet that Does Not Attempt to Open a Connection I</vt:lpstr>
      <vt:lpstr>6.3: Stateful Packet Inspection for a Packet that Does Not Attempt to Open a Connection II</vt:lpstr>
      <vt:lpstr>6.3: Well-Known Port Numbers</vt:lpstr>
      <vt:lpstr>6.3: Windows Firewall</vt:lpstr>
      <vt:lpstr>6.3: Open a Port Through Windows Firewall</vt:lpstr>
      <vt:lpstr>6.3: Ingress Access Control List (ACL) in a Stateful Packet Inspection Firewall</vt:lpstr>
      <vt:lpstr>6.3: Ingress Access Control List (ACL) in a Stateful Packet Inspection Firewall</vt:lpstr>
      <vt:lpstr>6.3: Ingress Access Control List (ACL) in a Stateful Packet Inspection Firewall</vt:lpstr>
      <vt:lpstr>6.3: Perspective on SPI Firewalls</vt:lpstr>
      <vt:lpstr>6.3: Perspective on SPI Firewalls</vt:lpstr>
      <vt:lpstr>6.3: Perspective on SPI Firewalls</vt:lpstr>
      <vt:lpstr>What’s Next?</vt:lpstr>
      <vt:lpstr>6.4: Network Address Translation (NAT)</vt:lpstr>
      <vt:lpstr>What’s Next?</vt:lpstr>
      <vt:lpstr>6.5: Application Proxy Firewall Operation</vt:lpstr>
      <vt:lpstr>6.5: Roles for Application Proxy Firewalls Today</vt:lpstr>
      <vt:lpstr>6.5: Application Content Filtering in Application Proxy Firewalls and Stateful Packet Inspection Firewalls</vt:lpstr>
      <vt:lpstr>6.5: Application Content Filtering in Application Proxy Firewalls and Stateful Packet Inspection Firewalls</vt:lpstr>
      <vt:lpstr>6.5: Tor Routing</vt:lpstr>
      <vt:lpstr>6.5: Alternate TOR Route</vt:lpstr>
      <vt:lpstr>6.5: Application Proxy Firewall Protections</vt:lpstr>
      <vt:lpstr>6.5: Application Proxy Firewall Protections</vt:lpstr>
      <vt:lpstr>6.5: Application Proxy Firewall Protections</vt:lpstr>
      <vt:lpstr>What’s Next?</vt:lpstr>
      <vt:lpstr>6.6: Intrusion Detection Systems (IDSs) and Intrusion Prevention Systems (IPSs)</vt:lpstr>
      <vt:lpstr>6.6: Intrusion Detection Systems (IDSs) and Intrusion Prevention Systems (IPSs)</vt:lpstr>
      <vt:lpstr>6.6: Intrusion Detection Systems (IDSs) and Intrusion Prevention Systems (IPSs)</vt:lpstr>
      <vt:lpstr>6.6: Intrusion Detection Systems (IDSs) and Intrusion Prevention Systems (IPSs)</vt:lpstr>
      <vt:lpstr>6.6: Intrusion Detection Systems (IDSs) and Intrusion Prevention Systems (IPSs)</vt:lpstr>
      <vt:lpstr>6.6: Intrusion Detection Systems (IDSs) and Intrusion Prevention Systems (IPSs)</vt:lpstr>
      <vt:lpstr>6.6: Intrusion Detection Systems (IDSs) and Intrusion Prevention Systems (IPSs)</vt:lpstr>
      <vt:lpstr>What’s Next?</vt:lpstr>
      <vt:lpstr>6.7: Firewalls and Antivirus Servers</vt:lpstr>
      <vt:lpstr>6.7: Unified Threat Management (UTM)</vt:lpstr>
      <vt:lpstr>6.7: Stopping Denial-of-Service (DoS) Attacks</vt:lpstr>
      <vt:lpstr>6.7: Stopping Denial-of-Service (DoS) Attacks</vt:lpstr>
      <vt:lpstr>6.7: Stopping Denial-of-Service (DoS) Attacks</vt:lpstr>
      <vt:lpstr>6.7: Stopping Denial-of-Service (DoS) Attacks</vt:lpstr>
      <vt:lpstr>6.7: Stopping Denial-of-Service (DoS) Attacks</vt:lpstr>
      <vt:lpstr>What’s Next?</vt:lpstr>
      <vt:lpstr>6.8: Firewall Architecture</vt:lpstr>
      <vt:lpstr>6.8: The Demilitarized Zone (DMZ)</vt:lpstr>
      <vt:lpstr>6.8: The Demilitarized Zone (DMZ)</vt:lpstr>
      <vt:lpstr>6.8: The Demilitarized Zone (DMZ)</vt:lpstr>
      <vt:lpstr>What’s Next?</vt:lpstr>
      <vt:lpstr>6.9: Firewall Management</vt:lpstr>
      <vt:lpstr>6.9: Firewall Management</vt:lpstr>
      <vt:lpstr>6.9: Firewall Management</vt:lpstr>
      <vt:lpstr>6.9: Firewall Management</vt:lpstr>
      <vt:lpstr>6.9: Firewall Policy Database</vt:lpstr>
      <vt:lpstr>6.9: Firewall Management</vt:lpstr>
      <vt:lpstr>6.9: Firewall Management</vt:lpstr>
      <vt:lpstr>6.9: Firewall Management</vt:lpstr>
      <vt:lpstr>6.9: Firewall Management</vt:lpstr>
      <vt:lpstr>6.9: Ingress Firewall Log File</vt:lpstr>
      <vt:lpstr>6.9: Ingress Firewall Log File</vt:lpstr>
      <vt:lpstr>What’s Next?</vt:lpstr>
      <vt:lpstr>6.10: The Death of the Perimeter</vt:lpstr>
      <vt:lpstr>6.10: The Death of the Perimeter</vt:lpstr>
      <vt:lpstr>6.10: Signature versus Anomaly Detection</vt:lpstr>
      <vt:lpstr>6.10: Signature versus Anomaly Detection</vt:lpstr>
      <vt:lpstr>The End</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Area Networks (WANs)</dc:title>
  <dc:creator>Panko</dc:creator>
  <cp:lastModifiedBy>Mao Chuan Li</cp:lastModifiedBy>
  <cp:revision>264</cp:revision>
  <dcterms:created xsi:type="dcterms:W3CDTF">2009-03-16T04:19:02Z</dcterms:created>
  <dcterms:modified xsi:type="dcterms:W3CDTF">2015-06-20T04:20:47Z</dcterms:modified>
</cp:coreProperties>
</file>

<file path=docProps/thumbnail.jpeg>
</file>